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4">
  <p:sldMasterIdLst>
    <p:sldMasterId id="2147483648" r:id="rId1"/>
  </p:sldMasterIdLst>
  <p:sldIdLst>
    <p:sldId id="256" r:id="rId2"/>
    <p:sldId id="257" r:id="rId3"/>
    <p:sldId id="258" r:id="rId4"/>
    <p:sldId id="259" r:id="rId5"/>
    <p:sldId id="260" r:id="rId6"/>
    <p:sldId id="318" r:id="rId7"/>
    <p:sldId id="261" r:id="rId8"/>
    <p:sldId id="303" r:id="rId9"/>
    <p:sldId id="263" r:id="rId10"/>
    <p:sldId id="319" r:id="rId11"/>
    <p:sldId id="310" r:id="rId12"/>
    <p:sldId id="324" r:id="rId13"/>
    <p:sldId id="264" r:id="rId14"/>
    <p:sldId id="311" r:id="rId15"/>
    <p:sldId id="265" r:id="rId16"/>
    <p:sldId id="266" r:id="rId17"/>
    <p:sldId id="267" r:id="rId18"/>
    <p:sldId id="268" r:id="rId19"/>
    <p:sldId id="270" r:id="rId20"/>
    <p:sldId id="320" r:id="rId21"/>
    <p:sldId id="314" r:id="rId22"/>
    <p:sldId id="315" r:id="rId23"/>
    <p:sldId id="316" r:id="rId24"/>
    <p:sldId id="271" r:id="rId25"/>
    <p:sldId id="321" r:id="rId26"/>
    <p:sldId id="317" r:id="rId27"/>
    <p:sldId id="273" r:id="rId28"/>
    <p:sldId id="275" r:id="rId29"/>
    <p:sldId id="278" r:id="rId30"/>
    <p:sldId id="279" r:id="rId31"/>
    <p:sldId id="280" r:id="rId32"/>
    <p:sldId id="281" r:id="rId33"/>
    <p:sldId id="283" r:id="rId34"/>
    <p:sldId id="304" r:id="rId35"/>
    <p:sldId id="284" r:id="rId3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5D850990-22E3-4085-8DEA-B082FD9F97C3}" type="datetimeFigureOut">
              <a:rPr lang="ar-IQ" smtClean="0"/>
              <a:t>13/07/1443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DBDFD4B-6F84-4EF3-A78D-006FAF1331BE}" type="slidenum">
              <a:rPr lang="ar-IQ" smtClean="0"/>
              <a:t>‹#›</a:t>
            </a:fld>
            <a:endParaRPr lang="ar-IQ"/>
          </a:p>
        </p:txBody>
      </p:sp>
    </p:spTree>
    <p:extLst>
      <p:ext uri="{BB962C8B-B14F-4D97-AF65-F5344CB8AC3E}">
        <p14:creationId xmlns:p14="http://schemas.microsoft.com/office/powerpoint/2010/main" val="3919798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D850990-22E3-4085-8DEA-B082FD9F97C3}" type="datetimeFigureOut">
              <a:rPr lang="ar-IQ" smtClean="0"/>
              <a:t>13/07/1443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DBDFD4B-6F84-4EF3-A78D-006FAF1331BE}" type="slidenum">
              <a:rPr lang="ar-IQ" smtClean="0"/>
              <a:t>‹#›</a:t>
            </a:fld>
            <a:endParaRPr lang="ar-IQ"/>
          </a:p>
        </p:txBody>
      </p:sp>
    </p:spTree>
    <p:extLst>
      <p:ext uri="{BB962C8B-B14F-4D97-AF65-F5344CB8AC3E}">
        <p14:creationId xmlns:p14="http://schemas.microsoft.com/office/powerpoint/2010/main" val="3250087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D850990-22E3-4085-8DEA-B082FD9F97C3}" type="datetimeFigureOut">
              <a:rPr lang="ar-IQ" smtClean="0"/>
              <a:t>13/07/1443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DBDFD4B-6F84-4EF3-A78D-006FAF1331BE}" type="slidenum">
              <a:rPr lang="ar-IQ" smtClean="0"/>
              <a:t>‹#›</a:t>
            </a:fld>
            <a:endParaRPr lang="ar-IQ"/>
          </a:p>
        </p:txBody>
      </p:sp>
    </p:spTree>
    <p:extLst>
      <p:ext uri="{BB962C8B-B14F-4D97-AF65-F5344CB8AC3E}">
        <p14:creationId xmlns:p14="http://schemas.microsoft.com/office/powerpoint/2010/main" val="260841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D850990-22E3-4085-8DEA-B082FD9F97C3}" type="datetimeFigureOut">
              <a:rPr lang="ar-IQ" smtClean="0"/>
              <a:t>13/07/1443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DBDFD4B-6F84-4EF3-A78D-006FAF1331BE}" type="slidenum">
              <a:rPr lang="ar-IQ" smtClean="0"/>
              <a:t>‹#›</a:t>
            </a:fld>
            <a:endParaRPr lang="ar-IQ"/>
          </a:p>
        </p:txBody>
      </p:sp>
    </p:spTree>
    <p:extLst>
      <p:ext uri="{BB962C8B-B14F-4D97-AF65-F5344CB8AC3E}">
        <p14:creationId xmlns:p14="http://schemas.microsoft.com/office/powerpoint/2010/main" val="309004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D850990-22E3-4085-8DEA-B082FD9F97C3}" type="datetimeFigureOut">
              <a:rPr lang="ar-IQ" smtClean="0"/>
              <a:t>13/07/1443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DBDFD4B-6F84-4EF3-A78D-006FAF1331BE}" type="slidenum">
              <a:rPr lang="ar-IQ" smtClean="0"/>
              <a:t>‹#›</a:t>
            </a:fld>
            <a:endParaRPr lang="ar-IQ"/>
          </a:p>
        </p:txBody>
      </p:sp>
    </p:spTree>
    <p:extLst>
      <p:ext uri="{BB962C8B-B14F-4D97-AF65-F5344CB8AC3E}">
        <p14:creationId xmlns:p14="http://schemas.microsoft.com/office/powerpoint/2010/main" val="303735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5D850990-22E3-4085-8DEA-B082FD9F97C3}" type="datetimeFigureOut">
              <a:rPr lang="ar-IQ" smtClean="0"/>
              <a:t>13/07/1443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DBDFD4B-6F84-4EF3-A78D-006FAF1331BE}" type="slidenum">
              <a:rPr lang="ar-IQ" smtClean="0"/>
              <a:t>‹#›</a:t>
            </a:fld>
            <a:endParaRPr lang="ar-IQ"/>
          </a:p>
        </p:txBody>
      </p:sp>
    </p:spTree>
    <p:extLst>
      <p:ext uri="{BB962C8B-B14F-4D97-AF65-F5344CB8AC3E}">
        <p14:creationId xmlns:p14="http://schemas.microsoft.com/office/powerpoint/2010/main" val="769052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5D850990-22E3-4085-8DEA-B082FD9F97C3}" type="datetimeFigureOut">
              <a:rPr lang="ar-IQ" smtClean="0"/>
              <a:t>13/07/1443</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6DBDFD4B-6F84-4EF3-A78D-006FAF1331BE}" type="slidenum">
              <a:rPr lang="ar-IQ" smtClean="0"/>
              <a:t>‹#›</a:t>
            </a:fld>
            <a:endParaRPr lang="ar-IQ"/>
          </a:p>
        </p:txBody>
      </p:sp>
    </p:spTree>
    <p:extLst>
      <p:ext uri="{BB962C8B-B14F-4D97-AF65-F5344CB8AC3E}">
        <p14:creationId xmlns:p14="http://schemas.microsoft.com/office/powerpoint/2010/main" val="4155282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5D850990-22E3-4085-8DEA-B082FD9F97C3}" type="datetimeFigureOut">
              <a:rPr lang="ar-IQ" smtClean="0"/>
              <a:t>13/07/1443</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6DBDFD4B-6F84-4EF3-A78D-006FAF1331BE}" type="slidenum">
              <a:rPr lang="ar-IQ" smtClean="0"/>
              <a:t>‹#›</a:t>
            </a:fld>
            <a:endParaRPr lang="ar-IQ"/>
          </a:p>
        </p:txBody>
      </p:sp>
    </p:spTree>
    <p:extLst>
      <p:ext uri="{BB962C8B-B14F-4D97-AF65-F5344CB8AC3E}">
        <p14:creationId xmlns:p14="http://schemas.microsoft.com/office/powerpoint/2010/main" val="2455245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D850990-22E3-4085-8DEA-B082FD9F97C3}" type="datetimeFigureOut">
              <a:rPr lang="ar-IQ" smtClean="0"/>
              <a:t>13/07/1443</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6DBDFD4B-6F84-4EF3-A78D-006FAF1331BE}" type="slidenum">
              <a:rPr lang="ar-IQ" smtClean="0"/>
              <a:t>‹#›</a:t>
            </a:fld>
            <a:endParaRPr lang="ar-IQ"/>
          </a:p>
        </p:txBody>
      </p:sp>
    </p:spTree>
    <p:extLst>
      <p:ext uri="{BB962C8B-B14F-4D97-AF65-F5344CB8AC3E}">
        <p14:creationId xmlns:p14="http://schemas.microsoft.com/office/powerpoint/2010/main" val="404230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D850990-22E3-4085-8DEA-B082FD9F97C3}" type="datetimeFigureOut">
              <a:rPr lang="ar-IQ" smtClean="0"/>
              <a:t>13/07/1443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DBDFD4B-6F84-4EF3-A78D-006FAF1331BE}" type="slidenum">
              <a:rPr lang="ar-IQ" smtClean="0"/>
              <a:t>‹#›</a:t>
            </a:fld>
            <a:endParaRPr lang="ar-IQ"/>
          </a:p>
        </p:txBody>
      </p:sp>
    </p:spTree>
    <p:extLst>
      <p:ext uri="{BB962C8B-B14F-4D97-AF65-F5344CB8AC3E}">
        <p14:creationId xmlns:p14="http://schemas.microsoft.com/office/powerpoint/2010/main" val="1105239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D850990-22E3-4085-8DEA-B082FD9F97C3}" type="datetimeFigureOut">
              <a:rPr lang="ar-IQ" smtClean="0"/>
              <a:t>13/07/1443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DBDFD4B-6F84-4EF3-A78D-006FAF1331BE}" type="slidenum">
              <a:rPr lang="ar-IQ" smtClean="0"/>
              <a:t>‹#›</a:t>
            </a:fld>
            <a:endParaRPr lang="ar-IQ"/>
          </a:p>
        </p:txBody>
      </p:sp>
    </p:spTree>
    <p:extLst>
      <p:ext uri="{BB962C8B-B14F-4D97-AF65-F5344CB8AC3E}">
        <p14:creationId xmlns:p14="http://schemas.microsoft.com/office/powerpoint/2010/main" val="3635597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D850990-22E3-4085-8DEA-B082FD9F97C3}" type="datetimeFigureOut">
              <a:rPr lang="ar-IQ" smtClean="0"/>
              <a:t>13/07/1443</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DBDFD4B-6F84-4EF3-A78D-006FAF1331BE}" type="slidenum">
              <a:rPr lang="ar-IQ" smtClean="0"/>
              <a:t>‹#›</a:t>
            </a:fld>
            <a:endParaRPr lang="ar-IQ"/>
          </a:p>
        </p:txBody>
      </p:sp>
    </p:spTree>
    <p:extLst>
      <p:ext uri="{BB962C8B-B14F-4D97-AF65-F5344CB8AC3E}">
        <p14:creationId xmlns:p14="http://schemas.microsoft.com/office/powerpoint/2010/main" val="252584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51520" y="908720"/>
            <a:ext cx="8712968" cy="2691731"/>
          </a:xfrm>
        </p:spPr>
        <p:txBody>
          <a:bodyPr>
            <a:normAutofit fontScale="90000"/>
          </a:bodyPr>
          <a:lstStyle/>
          <a:p>
            <a:r>
              <a:rPr lang="ar-SA" sz="4000" b="1" dirty="0"/>
              <a:t>قال </a:t>
            </a:r>
            <a:r>
              <a:rPr lang="ar-IQ" sz="4000" b="1" dirty="0" smtClean="0"/>
              <a:t>امير المؤمنين </a:t>
            </a:r>
            <a:r>
              <a:rPr lang="ar-IQ" sz="4000" b="1" dirty="0"/>
              <a:t>عليه السلام </a:t>
            </a:r>
            <a:r>
              <a:rPr lang="ar-IQ" sz="4000" b="1" dirty="0" smtClean="0"/>
              <a:t/>
            </a:r>
            <a:br>
              <a:rPr lang="ar-IQ" sz="4000" b="1" dirty="0" smtClean="0"/>
            </a:br>
            <a:r>
              <a:rPr lang="ar-IQ" sz="4000" b="1" dirty="0"/>
              <a:t/>
            </a:r>
            <a:br>
              <a:rPr lang="ar-IQ" sz="4000" b="1" dirty="0"/>
            </a:br>
            <a:r>
              <a:rPr lang="ar-IQ" sz="3600" b="1" dirty="0" smtClean="0"/>
              <a:t>تَوَقَّوا الْبَرْدَ </a:t>
            </a:r>
            <a:r>
              <a:rPr lang="ar-IQ" sz="3600" b="1" dirty="0"/>
              <a:t>فِي أَوَّلِهِ، </a:t>
            </a:r>
            <a:r>
              <a:rPr lang="ar-IQ" sz="3600" b="1" dirty="0" smtClean="0"/>
              <a:t>وَتَلَقَّوْهُ </a:t>
            </a:r>
            <a:r>
              <a:rPr lang="ar-IQ" sz="3600" b="1" dirty="0"/>
              <a:t>فِي آخِرِهِ، فَإِنَّهُ يَفْعَلُ فِي الْأَبْدَانِ كَفِعْلِهِ فِي الْأَشْجَارِ، أَوَّلُهُ يُحْرِقُ وَ آخِرُهُ يُورقُ </a:t>
            </a:r>
            <a:r>
              <a:rPr lang="ar-IQ" sz="4000" b="1" dirty="0"/>
              <a:t/>
            </a:r>
            <a:br>
              <a:rPr lang="ar-IQ" sz="4000" b="1" dirty="0"/>
            </a:br>
            <a:endParaRPr lang="ar-IQ" sz="4000" dirty="0"/>
          </a:p>
        </p:txBody>
      </p:sp>
    </p:spTree>
    <p:extLst>
      <p:ext uri="{BB962C8B-B14F-4D97-AF65-F5344CB8AC3E}">
        <p14:creationId xmlns:p14="http://schemas.microsoft.com/office/powerpoint/2010/main" val="4200918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1080120"/>
          </a:xfrm>
        </p:spPr>
        <p:txBody>
          <a:bodyPr>
            <a:normAutofit/>
          </a:bodyPr>
          <a:lstStyle/>
          <a:p>
            <a:r>
              <a:rPr lang="ar-SA" sz="3200" b="1" dirty="0"/>
              <a:t>ماهي الطرق التي يتبعها الجسم لتنظيم الحرارة الداخلية</a:t>
            </a:r>
            <a:r>
              <a:rPr lang="ar-SA" sz="3200" b="1" dirty="0" smtClean="0"/>
              <a:t>:</a:t>
            </a:r>
            <a:endParaRPr lang="ar-SA" sz="3200" b="1" dirty="0">
              <a:cs typeface="+mn-cs"/>
            </a:endParaRPr>
          </a:p>
        </p:txBody>
      </p:sp>
      <p:sp>
        <p:nvSpPr>
          <p:cNvPr id="3" name="عنصر نائب للمحتوى 2"/>
          <p:cNvSpPr>
            <a:spLocks noGrp="1"/>
          </p:cNvSpPr>
          <p:nvPr>
            <p:ph idx="1"/>
          </p:nvPr>
        </p:nvSpPr>
        <p:spPr>
          <a:xfrm>
            <a:off x="0" y="1124744"/>
            <a:ext cx="8964488" cy="5472608"/>
          </a:xfrm>
        </p:spPr>
        <p:txBody>
          <a:bodyPr>
            <a:normAutofit fontScale="85000" lnSpcReduction="20000"/>
          </a:bodyPr>
          <a:lstStyle/>
          <a:p>
            <a:pPr marL="0" indent="0">
              <a:buNone/>
            </a:pPr>
            <a:r>
              <a:rPr lang="ar-IQ" b="1" dirty="0"/>
              <a:t>ومن طرق فقد الحرارة في الجسم هي :</a:t>
            </a:r>
            <a:endParaRPr lang="ar-IQ" b="1" u="sng" dirty="0" smtClean="0"/>
          </a:p>
          <a:p>
            <a:pPr marL="0" indent="0">
              <a:buNone/>
            </a:pPr>
            <a:r>
              <a:rPr lang="ar-IQ" b="1" u="sng" dirty="0" smtClean="0"/>
              <a:t>الفقد </a:t>
            </a:r>
            <a:r>
              <a:rPr lang="ar-IQ" b="1" u="sng" dirty="0"/>
              <a:t>الحراري  </a:t>
            </a:r>
            <a:r>
              <a:rPr lang="en-US" u="sng" dirty="0"/>
              <a:t>Heat Losses</a:t>
            </a:r>
            <a:r>
              <a:rPr lang="en-US" dirty="0"/>
              <a:t> </a:t>
            </a:r>
            <a:r>
              <a:rPr lang="ar-IQ" dirty="0"/>
              <a:t>يفقد </a:t>
            </a:r>
            <a:r>
              <a:rPr lang="ar-IQ" dirty="0" smtClean="0"/>
              <a:t>الجسم </a:t>
            </a:r>
            <a:r>
              <a:rPr lang="ar-IQ" dirty="0"/>
              <a:t>الحرارة </a:t>
            </a:r>
            <a:r>
              <a:rPr lang="ar-IQ" dirty="0" smtClean="0"/>
              <a:t> بواسطة </a:t>
            </a:r>
            <a:r>
              <a:rPr lang="ar-IQ" dirty="0"/>
              <a:t>الطرق الاتية :-</a:t>
            </a:r>
            <a:endParaRPr lang="en-US" dirty="0"/>
          </a:p>
          <a:p>
            <a:pPr marL="0" indent="0">
              <a:buNone/>
            </a:pPr>
            <a:r>
              <a:rPr lang="ar-IQ" b="1" dirty="0"/>
              <a:t> 1-الفقد الحراري بالإشعاع :- </a:t>
            </a:r>
            <a:r>
              <a:rPr lang="ar-IQ" dirty="0"/>
              <a:t>عندما يتقابل سطحان متشابهان احدهما مقابل الاخر فان الاشعاع يمر بصورة متساوية من احدهما الى الاخر وينعكس بعد ذلك في جميع الاتجاهات وفي هذه الحالة فان كلا السطحين يشعان ويمتصان الحرارة في نفس الوقت وبنفس  الكمية وفي حالة عدم تشابه الاسطح  فان الحرارة تنتقل بالإشعاع من الاسطح الاعلى درجة حرارة الى الاسطح الاقل في درجة </a:t>
            </a:r>
            <a:r>
              <a:rPr lang="ar-IQ" dirty="0" smtClean="0"/>
              <a:t>الحرارة.</a:t>
            </a:r>
          </a:p>
          <a:p>
            <a:pPr marL="0" indent="0">
              <a:buNone/>
            </a:pPr>
            <a:endParaRPr lang="ar-IQ" dirty="0" smtClean="0"/>
          </a:p>
          <a:p>
            <a:pPr marL="0" indent="0">
              <a:buNone/>
            </a:pPr>
            <a:r>
              <a:rPr lang="ar-IQ" dirty="0" smtClean="0"/>
              <a:t> </a:t>
            </a:r>
            <a:r>
              <a:rPr lang="ar-IQ" b="1" dirty="0" smtClean="0"/>
              <a:t>2- </a:t>
            </a:r>
            <a:r>
              <a:rPr lang="ar-IQ" b="1" dirty="0"/>
              <a:t>الفقد الحراري بالحمل :-  </a:t>
            </a:r>
            <a:r>
              <a:rPr lang="ar-IQ" dirty="0"/>
              <a:t>وهي احدى الطرق التي يفقد بها </a:t>
            </a:r>
            <a:r>
              <a:rPr lang="ar-IQ" dirty="0" smtClean="0"/>
              <a:t>الانسان </a:t>
            </a:r>
            <a:r>
              <a:rPr lang="ar-IQ" dirty="0"/>
              <a:t>حرارته وتتم بواسطة هبوب الرياح  مما يؤدي الى حمل الحرارة الناتجة من اختلاف الحرارة بين سطح جسم الرياضي  والوسط  المحيط به  . يفقد الجسم أو يكتسب 12% من عملية التبادل الحراري لحرارة الهواء الملاصقة لسطح </a:t>
            </a:r>
            <a:r>
              <a:rPr lang="ar-IQ" dirty="0" smtClean="0"/>
              <a:t>الجلد.</a:t>
            </a:r>
          </a:p>
          <a:p>
            <a:pPr marL="0" indent="0">
              <a:buNone/>
            </a:pPr>
            <a:r>
              <a:rPr lang="ar-IQ" b="1" u="sng" dirty="0" smtClean="0"/>
              <a:t>ما </a:t>
            </a:r>
            <a:r>
              <a:rPr lang="ar-IQ" b="1" u="sng" dirty="0" err="1" smtClean="0"/>
              <a:t>تاثيره</a:t>
            </a:r>
            <a:r>
              <a:rPr lang="ar-IQ" b="1" u="sng" dirty="0" smtClean="0"/>
              <a:t> على التدريب او اداء المنافسات في الاجواء التي تختلف فيها سرعة الريح ؟؟</a:t>
            </a:r>
            <a:endParaRPr lang="ar-IQ" b="1" u="sng" dirty="0"/>
          </a:p>
          <a:p>
            <a:endParaRPr lang="ar-SA" dirty="0"/>
          </a:p>
        </p:txBody>
      </p:sp>
    </p:spTree>
    <p:extLst>
      <p:ext uri="{BB962C8B-B14F-4D97-AF65-F5344CB8AC3E}">
        <p14:creationId xmlns:p14="http://schemas.microsoft.com/office/powerpoint/2010/main" val="1610522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928992" cy="6624736"/>
          </a:xfrm>
        </p:spPr>
        <p:txBody>
          <a:bodyPr>
            <a:normAutofit fontScale="92500" lnSpcReduction="20000"/>
          </a:bodyPr>
          <a:lstStyle/>
          <a:p>
            <a:pPr marL="0" indent="0" rtl="0">
              <a:buNone/>
            </a:pPr>
            <a:r>
              <a:rPr lang="ar-IQ" b="1" dirty="0" smtClean="0"/>
              <a:t>3-الفقد </a:t>
            </a:r>
            <a:r>
              <a:rPr lang="ar-IQ" b="1" dirty="0"/>
              <a:t>الحراري بالتوصيل </a:t>
            </a:r>
            <a:r>
              <a:rPr lang="ar-IQ" dirty="0"/>
              <a:t>:- ويقصد به فقد الحرارة من قبل جسم </a:t>
            </a:r>
            <a:r>
              <a:rPr lang="ar-IQ" dirty="0" smtClean="0"/>
              <a:t>الرياضي  مثال غسل الوجه والعضلات بالماء البارد او وضع الكمادات الباردة على مناطق مختلفة من الجسم ومنها العضلات  . وهي من خلال التلامس تنتقل الحرارة من الجسم الحار الى تسخين جزيئات السطح البارد فيتم فقد الحرارة . </a:t>
            </a:r>
            <a:r>
              <a:rPr lang="en-US" dirty="0" smtClean="0"/>
              <a:t> </a:t>
            </a:r>
            <a:endParaRPr lang="ar-IQ" dirty="0" smtClean="0"/>
          </a:p>
          <a:p>
            <a:pPr marL="0" indent="0" algn="just">
              <a:buNone/>
            </a:pPr>
            <a:r>
              <a:rPr lang="ar-IQ" b="1" dirty="0" smtClean="0"/>
              <a:t>4- </a:t>
            </a:r>
            <a:r>
              <a:rPr lang="ar-IQ" b="1" dirty="0"/>
              <a:t>الفقد الحراري بالتبخر</a:t>
            </a:r>
            <a:r>
              <a:rPr lang="ar-IQ" dirty="0"/>
              <a:t> :-يلعب تبخر الماء </a:t>
            </a:r>
            <a:r>
              <a:rPr lang="ar-IQ" dirty="0" smtClean="0"/>
              <a:t>دورا </a:t>
            </a:r>
            <a:r>
              <a:rPr lang="ar-IQ" dirty="0"/>
              <a:t>في تبريد </a:t>
            </a:r>
            <a:r>
              <a:rPr lang="ar-IQ" dirty="0" smtClean="0"/>
              <a:t>الجسم  </a:t>
            </a:r>
            <a:r>
              <a:rPr lang="ar-IQ" dirty="0"/>
              <a:t>فيمكن القول ان فقد 25% من الحرارة </a:t>
            </a:r>
            <a:r>
              <a:rPr lang="ar-IQ" dirty="0" smtClean="0"/>
              <a:t>المنتجة في </a:t>
            </a:r>
            <a:r>
              <a:rPr lang="ar-IQ" dirty="0"/>
              <a:t>حالة الراحة تتم عن طريق الجلد والجهاز التنفسي </a:t>
            </a:r>
            <a:r>
              <a:rPr lang="ar-IQ" dirty="0" smtClean="0"/>
              <a:t>.</a:t>
            </a:r>
            <a:r>
              <a:rPr lang="ar-IQ" dirty="0"/>
              <a:t> وأن عملية تبخر العرق تعتمد على درجة الرطوبة الموجودة في الهواء.  فعند درجات الرطوبة المرتفعة مثلا 80 % نجد ان التبخر يكون بطيئاً وكذلك فقدان الجسم للحرارة يكون بطيئاً ايضا ولذلك يأخذ الجسم وقتاً اطول لتبريد نفسه. وعند درجات الرطوبة </a:t>
            </a:r>
            <a:r>
              <a:rPr lang="ar-IQ" dirty="0" smtClean="0"/>
              <a:t>المنخفضة </a:t>
            </a:r>
            <a:r>
              <a:rPr lang="ar-IQ" dirty="0"/>
              <a:t>يكون التبخر سريعا مما يجعل عملية تبريد  الجسم جيدة</a:t>
            </a:r>
            <a:r>
              <a:rPr lang="en-US" dirty="0"/>
              <a:t> </a:t>
            </a:r>
            <a:r>
              <a:rPr lang="ar-IQ" dirty="0" smtClean="0"/>
              <a:t>. كما ان حركة </a:t>
            </a:r>
            <a:r>
              <a:rPr lang="ar-IQ" dirty="0"/>
              <a:t>الهواء ( سرعة الرياح تقاس بالمتر/الثانية</a:t>
            </a:r>
            <a:endParaRPr lang="en-US" dirty="0"/>
          </a:p>
          <a:p>
            <a:pPr marL="0" indent="0" rtl="0">
              <a:buNone/>
            </a:pPr>
            <a:r>
              <a:rPr lang="ar-IQ" dirty="0" smtClean="0"/>
              <a:t>مهمة ولها تأثير </a:t>
            </a:r>
            <a:r>
              <a:rPr lang="ar-IQ" dirty="0"/>
              <a:t>على تبخر العرق من خلال الجلد </a:t>
            </a:r>
            <a:r>
              <a:rPr lang="ar-IQ" dirty="0" smtClean="0"/>
              <a:t>فاذا </a:t>
            </a:r>
            <a:r>
              <a:rPr lang="ar-IQ" dirty="0"/>
              <a:t>كانت حركة الهواء فوق الجلد منخفضة جداً أو معدومة فإن معدل التبخر وعملية تبريد الجسم </a:t>
            </a:r>
            <a:r>
              <a:rPr lang="ar-IQ" dirty="0" smtClean="0"/>
              <a:t>منخفضة. اما اذا كانت حركة الريح متوسطة او عالية فان ذلك سوف يسمح بالتبخر مما يسهم بفقد الحرارة وتبريد الجسم . . </a:t>
            </a:r>
          </a:p>
          <a:p>
            <a:pPr marL="0" indent="0" algn="just">
              <a:buNone/>
            </a:pPr>
            <a:endParaRPr lang="en-US" dirty="0"/>
          </a:p>
          <a:p>
            <a:pPr marL="0" lvl="0" indent="0">
              <a:buNone/>
            </a:pPr>
            <a:endParaRPr lang="ar-SA" dirty="0"/>
          </a:p>
        </p:txBody>
      </p:sp>
    </p:spTree>
    <p:extLst>
      <p:ext uri="{BB962C8B-B14F-4D97-AF65-F5344CB8AC3E}">
        <p14:creationId xmlns:p14="http://schemas.microsoft.com/office/powerpoint/2010/main" val="1720536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1152128"/>
          </a:xfrm>
        </p:spPr>
        <p:txBody>
          <a:bodyPr>
            <a:normAutofit/>
          </a:bodyPr>
          <a:lstStyle/>
          <a:p>
            <a:r>
              <a:rPr lang="ar-IQ" sz="3200" b="1" dirty="0" smtClean="0"/>
              <a:t>طريقة التوسع بشبكة الاوعية الدموية تحت الجلد</a:t>
            </a:r>
            <a:br>
              <a:rPr lang="ar-IQ" sz="3200" b="1" dirty="0" smtClean="0"/>
            </a:br>
            <a:r>
              <a:rPr lang="ar-IQ" sz="3200" b="1" dirty="0" smtClean="0"/>
              <a:t>وفقد الحرارة </a:t>
            </a:r>
            <a:r>
              <a:rPr lang="ar-IQ" sz="3200" b="1" dirty="0" err="1" smtClean="0"/>
              <a:t>بالاشعاع</a:t>
            </a:r>
            <a:r>
              <a:rPr lang="ar-IQ" sz="3200" b="1" dirty="0" smtClean="0"/>
              <a:t> والحمل </a:t>
            </a:r>
            <a:endParaRPr lang="ar-SA" sz="3200" b="1"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7" y="1412776"/>
            <a:ext cx="676875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3360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86505"/>
          </a:xfrm>
        </p:spPr>
        <p:txBody>
          <a:bodyPr>
            <a:normAutofit fontScale="90000"/>
          </a:bodyPr>
          <a:lstStyle/>
          <a:p>
            <a:pPr lvl="0"/>
            <a:r>
              <a:rPr lang="ar-SA" sz="3600" b="1" dirty="0">
                <a:cs typeface="+mn-cs"/>
              </a:rPr>
              <a:t>ماذا يحدث في وظائف جسم الرياضيين عند ارتفاع درجات الحرارة اثناء النشاط الرياضي </a:t>
            </a:r>
            <a:r>
              <a:rPr lang="ar-SA" sz="3600" b="1" dirty="0" smtClean="0">
                <a:cs typeface="+mn-cs"/>
              </a:rPr>
              <a:t>؟</a:t>
            </a:r>
            <a:endParaRPr lang="ar-IQ" dirty="0"/>
          </a:p>
        </p:txBody>
      </p:sp>
      <p:sp>
        <p:nvSpPr>
          <p:cNvPr id="3" name="عنصر نائب للمحتوى 2"/>
          <p:cNvSpPr>
            <a:spLocks noGrp="1"/>
          </p:cNvSpPr>
          <p:nvPr>
            <p:ph idx="1"/>
          </p:nvPr>
        </p:nvSpPr>
        <p:spPr>
          <a:xfrm>
            <a:off x="107504" y="1268760"/>
            <a:ext cx="8856984" cy="5472608"/>
          </a:xfrm>
        </p:spPr>
        <p:txBody>
          <a:bodyPr>
            <a:normAutofit fontScale="92500" lnSpcReduction="10000"/>
          </a:bodyPr>
          <a:lstStyle/>
          <a:p>
            <a:pPr marL="0" lvl="0" indent="0">
              <a:buNone/>
            </a:pPr>
            <a:r>
              <a:rPr lang="ar-SA" dirty="0" smtClean="0"/>
              <a:t>تحدث </a:t>
            </a:r>
            <a:r>
              <a:rPr lang="ar-SA" dirty="0"/>
              <a:t>المخاطر لدى الرياضيين عند ممارسة النشاط الرياضي بدرجات </a:t>
            </a:r>
            <a:r>
              <a:rPr lang="ar-SA" dirty="0" smtClean="0"/>
              <a:t>حرارة</a:t>
            </a:r>
            <a:r>
              <a:rPr lang="ar-IQ" dirty="0" smtClean="0"/>
              <a:t> للبيئة الخارجية </a:t>
            </a:r>
            <a:r>
              <a:rPr lang="ar-SA" dirty="0" smtClean="0"/>
              <a:t> </a:t>
            </a:r>
            <a:r>
              <a:rPr lang="ar-SA" dirty="0"/>
              <a:t>تتراوح ما بين 40 إلى 50 درجة مئوية </a:t>
            </a:r>
            <a:r>
              <a:rPr lang="ar-IQ" dirty="0" smtClean="0"/>
              <a:t> كذلك ارتفاع البيئة الداخلية 41 درجة مئوية فما فوق فهي تسبب ما </a:t>
            </a:r>
            <a:r>
              <a:rPr lang="ar-IQ" dirty="0" err="1" smtClean="0"/>
              <a:t>ياتي</a:t>
            </a:r>
            <a:r>
              <a:rPr lang="ar-IQ" dirty="0" smtClean="0"/>
              <a:t> :</a:t>
            </a:r>
            <a:endParaRPr lang="en-US" b="1" dirty="0"/>
          </a:p>
          <a:p>
            <a:pPr marL="0" lvl="0" indent="0">
              <a:buNone/>
            </a:pPr>
            <a:r>
              <a:rPr lang="ar-SA" dirty="0"/>
              <a:t>1-ارتفاع درجة حرارة الجسم </a:t>
            </a:r>
            <a:r>
              <a:rPr lang="ar-IQ" dirty="0" smtClean="0"/>
              <a:t>الى مراحل خطيرة بسب عدم القدرة على اعادة درجات الحرارة الى وضعها الطبيعي بسبب عدم </a:t>
            </a:r>
            <a:r>
              <a:rPr lang="ar-IQ" u="sng" dirty="0" smtClean="0"/>
              <a:t>القدرة في آليات التحكم الخاصة بدرجة الحرارة .</a:t>
            </a:r>
            <a:endParaRPr lang="en-US" b="1" u="sng" dirty="0"/>
          </a:p>
          <a:p>
            <a:pPr marL="0" lvl="0" indent="0">
              <a:buNone/>
            </a:pPr>
            <a:r>
              <a:rPr lang="ar-SA" dirty="0"/>
              <a:t>2-ضخ كميات كبيرة من الدم عن طريق القلب من اجل حدوث التعرق </a:t>
            </a:r>
            <a:r>
              <a:rPr lang="ar-SA" dirty="0" err="1"/>
              <a:t>لاعادة</a:t>
            </a:r>
            <a:r>
              <a:rPr lang="ar-SA" dirty="0"/>
              <a:t> درجة الحرارة الى الوضع الطبيعي على حساب </a:t>
            </a:r>
            <a:r>
              <a:rPr lang="ar-SA" u="sng" dirty="0"/>
              <a:t>الاعباء الحادثة على عضلة القلب </a:t>
            </a:r>
            <a:endParaRPr lang="en-US" b="1" u="sng" dirty="0"/>
          </a:p>
          <a:p>
            <a:pPr marL="0" lvl="0" indent="0">
              <a:buNone/>
            </a:pPr>
            <a:r>
              <a:rPr lang="ar-SA" dirty="0"/>
              <a:t>3-انخفاض في جميع التفاعلات الكيميائية ومنها </a:t>
            </a:r>
            <a:r>
              <a:rPr lang="ar-SA" u="sng" dirty="0"/>
              <a:t>انتاج الطاقة </a:t>
            </a:r>
            <a:r>
              <a:rPr lang="ar-SA" dirty="0"/>
              <a:t>بالجسم بسبب </a:t>
            </a:r>
            <a:r>
              <a:rPr lang="ar-SA" dirty="0" err="1"/>
              <a:t>تاثر</a:t>
            </a:r>
            <a:r>
              <a:rPr lang="ar-SA" dirty="0"/>
              <a:t> </a:t>
            </a:r>
            <a:r>
              <a:rPr lang="ar-SA" u="sng" dirty="0"/>
              <a:t>الانزيمات</a:t>
            </a:r>
            <a:r>
              <a:rPr lang="ar-SA" dirty="0"/>
              <a:t> بارتفاع الحرارة الداخلية للجسم وذلك يسبب انخفاض مستوى اداء الرياضيين </a:t>
            </a:r>
            <a:endParaRPr lang="ar-IQ" dirty="0" smtClean="0"/>
          </a:p>
          <a:p>
            <a:pPr marL="0" lvl="0" indent="0">
              <a:buNone/>
            </a:pPr>
            <a:endParaRPr lang="en-US" b="1" dirty="0"/>
          </a:p>
        </p:txBody>
      </p:sp>
    </p:spTree>
    <p:extLst>
      <p:ext uri="{BB962C8B-B14F-4D97-AF65-F5344CB8AC3E}">
        <p14:creationId xmlns:p14="http://schemas.microsoft.com/office/powerpoint/2010/main" val="409790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784976" cy="6408712"/>
          </a:xfrm>
        </p:spPr>
        <p:txBody>
          <a:bodyPr>
            <a:normAutofit/>
          </a:bodyPr>
          <a:lstStyle/>
          <a:p>
            <a:pPr marL="0" lvl="0" indent="0">
              <a:buNone/>
            </a:pPr>
            <a:r>
              <a:rPr lang="ar-SA" u="sng" dirty="0"/>
              <a:t>4-زيادة حامضية </a:t>
            </a:r>
            <a:r>
              <a:rPr lang="ar-SA" dirty="0"/>
              <a:t>الدم هو الآخر يسبب انخفاض مستوى الاشارات العصبية في الجسم </a:t>
            </a:r>
            <a:endParaRPr lang="en-US" b="1" dirty="0"/>
          </a:p>
          <a:p>
            <a:pPr marL="0" lvl="0" indent="0">
              <a:buNone/>
            </a:pPr>
            <a:r>
              <a:rPr lang="ar-SA" dirty="0"/>
              <a:t>5-اذا كانت الجو حارا مع ارتفاع معدل </a:t>
            </a:r>
            <a:r>
              <a:rPr lang="ar-SA" u="sng" dirty="0"/>
              <a:t>الرطوبة</a:t>
            </a:r>
            <a:r>
              <a:rPr lang="ar-SA" dirty="0"/>
              <a:t> سوف يزداد صعوبة التعرق مما يزيد ارتفاع حرارة الداخلية للجسم </a:t>
            </a:r>
            <a:endParaRPr lang="en-US" b="1" dirty="0"/>
          </a:p>
          <a:p>
            <a:pPr marL="0" lvl="0" indent="0">
              <a:buNone/>
            </a:pPr>
            <a:r>
              <a:rPr lang="ar-SA" dirty="0"/>
              <a:t>6-زيادة التعرق يزيد من </a:t>
            </a:r>
            <a:r>
              <a:rPr lang="ar-SA" u="sng" dirty="0"/>
              <a:t>لزوجة الدم </a:t>
            </a:r>
            <a:r>
              <a:rPr lang="ar-SA" dirty="0"/>
              <a:t>وارتفاع الضغط الدموي </a:t>
            </a:r>
            <a:endParaRPr lang="en-US" b="1" dirty="0"/>
          </a:p>
          <a:p>
            <a:pPr marL="0" lvl="0" indent="0">
              <a:buNone/>
            </a:pPr>
            <a:r>
              <a:rPr lang="ar-SA" dirty="0"/>
              <a:t>7-زيادة فقدان السوائل </a:t>
            </a:r>
            <a:r>
              <a:rPr lang="ar-SA" u="sng" dirty="0"/>
              <a:t>الجسمية (بالتعرق) يسبب فقدان الاملاح </a:t>
            </a:r>
            <a:r>
              <a:rPr lang="ar-SA" dirty="0"/>
              <a:t>المعدنية المهمة من الجسم </a:t>
            </a:r>
            <a:r>
              <a:rPr lang="ar-IQ" dirty="0" smtClean="0"/>
              <a:t>مما يسبب فقدان القوة والقدرات الجسمية .</a:t>
            </a:r>
            <a:r>
              <a:rPr lang="ar-SA" dirty="0" smtClean="0"/>
              <a:t>وغيرها </a:t>
            </a:r>
            <a:r>
              <a:rPr lang="ar-SA" dirty="0"/>
              <a:t>من الاسباب سوف تسهل اصابة الافراد الرياضيين بمجموعة من الاصابات الحرارية منها .</a:t>
            </a:r>
            <a:endParaRPr lang="en-US" b="1" dirty="0"/>
          </a:p>
          <a:p>
            <a:endParaRPr lang="ar-IQ" dirty="0"/>
          </a:p>
          <a:p>
            <a:endParaRPr lang="ar-SA" dirty="0"/>
          </a:p>
        </p:txBody>
      </p:sp>
    </p:spTree>
    <p:extLst>
      <p:ext uri="{BB962C8B-B14F-4D97-AF65-F5344CB8AC3E}">
        <p14:creationId xmlns:p14="http://schemas.microsoft.com/office/powerpoint/2010/main" val="2798758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16632"/>
            <a:ext cx="8928992" cy="792088"/>
          </a:xfrm>
        </p:spPr>
        <p:txBody>
          <a:bodyPr>
            <a:normAutofit/>
          </a:bodyPr>
          <a:lstStyle/>
          <a:p>
            <a:r>
              <a:rPr lang="ar-SA" sz="3200" b="1" dirty="0" smtClean="0"/>
              <a:t>الاصابات</a:t>
            </a:r>
            <a:r>
              <a:rPr lang="ar-IQ" sz="3200" b="1" dirty="0" smtClean="0"/>
              <a:t> الحرارية </a:t>
            </a:r>
            <a:r>
              <a:rPr lang="ar-SA" sz="3200" b="1" dirty="0" smtClean="0"/>
              <a:t> </a:t>
            </a:r>
            <a:r>
              <a:rPr lang="ar-SA" sz="3200" b="1" dirty="0"/>
              <a:t>للرياضيين </a:t>
            </a:r>
            <a:r>
              <a:rPr lang="ar-IQ" sz="3200" b="1" dirty="0" smtClean="0"/>
              <a:t> عند </a:t>
            </a:r>
            <a:r>
              <a:rPr lang="ar-SA" sz="3200" b="1" dirty="0" smtClean="0"/>
              <a:t>درجات </a:t>
            </a:r>
            <a:r>
              <a:rPr lang="ar-IQ" sz="3200" b="1" dirty="0" smtClean="0"/>
              <a:t>ال</a:t>
            </a:r>
            <a:r>
              <a:rPr lang="ar-SA" sz="3200" b="1" dirty="0" smtClean="0"/>
              <a:t>حرارة </a:t>
            </a:r>
            <a:r>
              <a:rPr lang="ar-SA" sz="3200" b="1" dirty="0"/>
              <a:t>عالية</a:t>
            </a:r>
            <a:endParaRPr lang="ar-IQ" sz="3200" dirty="0"/>
          </a:p>
        </p:txBody>
      </p:sp>
      <p:sp>
        <p:nvSpPr>
          <p:cNvPr id="3" name="عنصر نائب للمحتوى 2"/>
          <p:cNvSpPr>
            <a:spLocks noGrp="1"/>
          </p:cNvSpPr>
          <p:nvPr>
            <p:ph idx="1"/>
          </p:nvPr>
        </p:nvSpPr>
        <p:spPr>
          <a:xfrm>
            <a:off x="107504" y="980728"/>
            <a:ext cx="8928992" cy="5760640"/>
          </a:xfrm>
        </p:spPr>
        <p:txBody>
          <a:bodyPr>
            <a:normAutofit fontScale="77500" lnSpcReduction="20000"/>
          </a:bodyPr>
          <a:lstStyle/>
          <a:p>
            <a:pPr marL="0" lvl="0" indent="0">
              <a:buNone/>
            </a:pPr>
            <a:r>
              <a:rPr lang="ar-SA" sz="3400" dirty="0" smtClean="0"/>
              <a:t>هناك </a:t>
            </a:r>
            <a:r>
              <a:rPr lang="ar-SA" sz="3400" dirty="0"/>
              <a:t>عدة حالات تنتج بسبب خلل في تنظيم حرارة الجسم ومن هذه الحالات: </a:t>
            </a:r>
            <a:endParaRPr lang="en-US" sz="3400" dirty="0"/>
          </a:p>
          <a:p>
            <a:pPr marL="0" lvl="0" indent="0">
              <a:buNone/>
            </a:pPr>
            <a:r>
              <a:rPr lang="ar-SA" sz="3400" dirty="0"/>
              <a:t>1. </a:t>
            </a:r>
            <a:r>
              <a:rPr lang="ar-SA" sz="3400" b="1" dirty="0"/>
              <a:t>ضربة الشمس </a:t>
            </a:r>
            <a:r>
              <a:rPr lang="en-US" sz="3400" b="1" dirty="0"/>
              <a:t>sun stroke</a:t>
            </a:r>
            <a:r>
              <a:rPr lang="ar-IQ" sz="3400" b="1" dirty="0"/>
              <a:t>: </a:t>
            </a:r>
            <a:r>
              <a:rPr lang="ar-IQ" sz="3400" b="1" dirty="0" smtClean="0"/>
              <a:t>هو اداء النشاط الرياضي في اجواء تمتاز بارتفاع عالي </a:t>
            </a:r>
            <a:r>
              <a:rPr lang="ar-IQ" sz="3400" b="1" dirty="0"/>
              <a:t>لدرجة الحرارة التي تكون مصحوبة برطوبة عالية </a:t>
            </a:r>
            <a:r>
              <a:rPr lang="ar-IQ" sz="3400" dirty="0"/>
              <a:t>أيضا تجعل من الصعب على الجسم ان يفقد الحرارة بالإشعاع أو التبخر فضربة الشمس هي إخفاق في آلية تنظيم الحرارة ومن خصائص هذه الظاهرة هو انقطاع التعرق (يكون الجلد جاف وحار) وارتفاع شديد في درجة حرارة الجسم ويكون معدل النبض وضغط الدم فوق الطبيعي وقد يحصل هذيان وتقلص عضلي ولا بد أن تخفض درجة الحرارة بسرعة باستخدام كمادات الثلج وإلا فقد تتأثر خلايا الدماغ وتتلف. </a:t>
            </a:r>
            <a:endParaRPr lang="en-US" sz="3400" dirty="0"/>
          </a:p>
          <a:p>
            <a:pPr marL="0" lvl="0" indent="0">
              <a:buNone/>
            </a:pPr>
            <a:r>
              <a:rPr lang="ar-IQ" sz="3400" dirty="0"/>
              <a:t>2.</a:t>
            </a:r>
            <a:r>
              <a:rPr lang="ar-IQ" sz="3400" b="1" dirty="0"/>
              <a:t> التشنج الحراري </a:t>
            </a:r>
            <a:r>
              <a:rPr lang="en-US" sz="3400" b="1" dirty="0"/>
              <a:t>Heat cramp</a:t>
            </a:r>
            <a:r>
              <a:rPr lang="ar-IQ" sz="3400" b="1" dirty="0"/>
              <a:t>:</a:t>
            </a:r>
            <a:r>
              <a:rPr lang="ar-IQ" sz="3400" dirty="0"/>
              <a:t> </a:t>
            </a:r>
            <a:r>
              <a:rPr lang="ar-IQ" sz="3400" b="1" dirty="0"/>
              <a:t>هو اداء النشاط الرياضي في اجواء تمتاز بارتفاع </a:t>
            </a:r>
            <a:r>
              <a:rPr lang="ar-IQ" sz="3400" b="1" dirty="0" smtClean="0"/>
              <a:t>درجات الحرارة ولكن </a:t>
            </a:r>
            <a:r>
              <a:rPr lang="ar-IQ" sz="3400" b="1" dirty="0" err="1" smtClean="0"/>
              <a:t>تمتاج</a:t>
            </a:r>
            <a:r>
              <a:rPr lang="ar-IQ" sz="3400" b="1" dirty="0" smtClean="0"/>
              <a:t> بمناخ جاف </a:t>
            </a:r>
            <a:r>
              <a:rPr lang="ar-IQ" sz="3400" dirty="0" smtClean="0"/>
              <a:t>اي رطوبة قليلة جدا تصل الى 10% او اقل فترتفع </a:t>
            </a:r>
            <a:r>
              <a:rPr lang="ar-IQ" sz="3400" dirty="0"/>
              <a:t>حرارة الجسم بصورة لافتة لذا فان تعرق الجسم تحت هذه الظروف يؤدي الى جفاف الجسم فاذا منع هذا الجفاف من خلال شرب الماء بغزارة فان فقدان كلوريد الصوديوم مع العرق قد يحفز التشنج الحراري. </a:t>
            </a:r>
            <a:endParaRPr lang="ar-IQ" sz="3400" dirty="0" smtClean="0"/>
          </a:p>
          <a:p>
            <a:pPr marL="0" lvl="0" indent="0">
              <a:buNone/>
            </a:pPr>
            <a:r>
              <a:rPr lang="ar-IQ" sz="3400" dirty="0" smtClean="0"/>
              <a:t>3</a:t>
            </a:r>
            <a:r>
              <a:rPr lang="ar-IQ" sz="3400" dirty="0"/>
              <a:t>. </a:t>
            </a:r>
            <a:r>
              <a:rPr lang="ar-IQ" sz="3400" b="1" dirty="0"/>
              <a:t>الحمى </a:t>
            </a:r>
            <a:r>
              <a:rPr lang="en-US" sz="3400" b="1" dirty="0"/>
              <a:t>Fever</a:t>
            </a:r>
            <a:r>
              <a:rPr lang="ar-IQ" sz="3400" b="1" dirty="0"/>
              <a:t>:</a:t>
            </a:r>
            <a:r>
              <a:rPr lang="ar-IQ" sz="3400" dirty="0"/>
              <a:t> وهي حالة ارتفاع في درجة حرارة الجسم التي تصاحب معظم </a:t>
            </a:r>
            <a:r>
              <a:rPr lang="ar-IQ" sz="3400" b="1" dirty="0"/>
              <a:t>الاضطرابات المرضية </a:t>
            </a:r>
            <a:r>
              <a:rPr lang="ar-IQ" sz="3400" dirty="0"/>
              <a:t>وهذا الارتفاع قد يكون بسبب الاضطراب في مراكز تنظيم انتاج الحرارة في الجسم او مراكز فقدانها من قبل تحت المهاد.</a:t>
            </a:r>
            <a:endParaRPr lang="en-US" sz="3400" dirty="0"/>
          </a:p>
          <a:p>
            <a:endParaRPr lang="ar-IQ" dirty="0"/>
          </a:p>
        </p:txBody>
      </p:sp>
    </p:spTree>
    <p:extLst>
      <p:ext uri="{BB962C8B-B14F-4D97-AF65-F5344CB8AC3E}">
        <p14:creationId xmlns:p14="http://schemas.microsoft.com/office/powerpoint/2010/main" val="3933615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88640"/>
            <a:ext cx="9036496" cy="6336704"/>
          </a:xfrm>
        </p:spPr>
        <p:txBody>
          <a:bodyPr>
            <a:normAutofit lnSpcReduction="10000"/>
          </a:bodyPr>
          <a:lstStyle/>
          <a:p>
            <a:pPr marL="0" indent="0">
              <a:buNone/>
            </a:pPr>
            <a:r>
              <a:rPr lang="ar-IQ" b="1" dirty="0"/>
              <a:t>كيف يمكن </a:t>
            </a:r>
            <a:r>
              <a:rPr lang="ar-IQ" b="1" dirty="0" smtClean="0"/>
              <a:t> دفع مخاطر ارتفاع الحرارة المفرطة اثناء </a:t>
            </a:r>
            <a:r>
              <a:rPr lang="ar-IQ" b="1" dirty="0"/>
              <a:t>النشاط الرياضي :</a:t>
            </a:r>
            <a:endParaRPr lang="en-US" b="1" dirty="0"/>
          </a:p>
          <a:p>
            <a:pPr marL="0" indent="0">
              <a:buNone/>
            </a:pPr>
            <a:r>
              <a:rPr lang="ar-IQ" dirty="0"/>
              <a:t>1-يجب تحديد </a:t>
            </a:r>
            <a:r>
              <a:rPr lang="ar-IQ" u="sng" dirty="0" smtClean="0"/>
              <a:t>زمن الوحدة التدريبية او المنافسة </a:t>
            </a:r>
            <a:r>
              <a:rPr lang="ar-IQ" dirty="0" smtClean="0"/>
              <a:t>في </a:t>
            </a:r>
            <a:r>
              <a:rPr lang="ar-IQ" dirty="0"/>
              <a:t>الاوقات </a:t>
            </a:r>
            <a:r>
              <a:rPr lang="ar-IQ" dirty="0" smtClean="0"/>
              <a:t>المناسبة كالمساء او الصباح الباكر . </a:t>
            </a:r>
          </a:p>
          <a:p>
            <a:pPr marL="0" indent="0">
              <a:buNone/>
            </a:pPr>
            <a:r>
              <a:rPr lang="ar-IQ" u="sng" dirty="0" smtClean="0"/>
              <a:t>2-تناول الماء </a:t>
            </a:r>
            <a:r>
              <a:rPr lang="ar-IQ" dirty="0" smtClean="0"/>
              <a:t>قبل المنافسة والتدريب بين 15 الى 30 دقيقة وبمقدار 300-500 مليلتر .</a:t>
            </a:r>
            <a:endParaRPr lang="en-US" dirty="0"/>
          </a:p>
          <a:p>
            <a:pPr marL="0" indent="0">
              <a:buNone/>
            </a:pPr>
            <a:r>
              <a:rPr lang="ar-IQ" u="sng" dirty="0" smtClean="0"/>
              <a:t>3-تناول </a:t>
            </a:r>
            <a:r>
              <a:rPr lang="ar-IQ" u="sng" dirty="0"/>
              <a:t>الماء </a:t>
            </a:r>
            <a:r>
              <a:rPr lang="ar-IQ" dirty="0"/>
              <a:t>والسوائل اثناء ممارسة النشاط عند الحاجة </a:t>
            </a:r>
            <a:r>
              <a:rPr lang="ar-IQ" dirty="0" smtClean="0"/>
              <a:t>.</a:t>
            </a:r>
            <a:endParaRPr lang="en-US" dirty="0"/>
          </a:p>
          <a:p>
            <a:pPr marL="0" indent="0">
              <a:buNone/>
            </a:pPr>
            <a:r>
              <a:rPr lang="ar-IQ" u="sng" dirty="0" smtClean="0"/>
              <a:t>4-تعويض </a:t>
            </a:r>
            <a:r>
              <a:rPr lang="ar-IQ" u="sng" dirty="0"/>
              <a:t>الاملاح </a:t>
            </a:r>
            <a:r>
              <a:rPr lang="ar-IQ" dirty="0"/>
              <a:t>المفقودة من خلال السوائل </a:t>
            </a:r>
            <a:r>
              <a:rPr lang="ar-IQ" dirty="0" smtClean="0"/>
              <a:t>المتناولة.</a:t>
            </a:r>
            <a:endParaRPr lang="en-US" dirty="0"/>
          </a:p>
          <a:p>
            <a:pPr marL="0" indent="0">
              <a:buNone/>
            </a:pPr>
            <a:r>
              <a:rPr lang="ar-IQ" u="sng" dirty="0" smtClean="0"/>
              <a:t>5-تعويض </a:t>
            </a:r>
            <a:r>
              <a:rPr lang="ar-IQ" u="sng" dirty="0"/>
              <a:t>السكريات </a:t>
            </a:r>
            <a:r>
              <a:rPr lang="ar-IQ" dirty="0" err="1"/>
              <a:t>المصروفه</a:t>
            </a:r>
            <a:r>
              <a:rPr lang="ar-IQ" dirty="0"/>
              <a:t> من خلال العصائر </a:t>
            </a:r>
            <a:endParaRPr lang="en-US" dirty="0"/>
          </a:p>
          <a:p>
            <a:pPr marL="0" indent="0">
              <a:buNone/>
            </a:pPr>
            <a:r>
              <a:rPr lang="ar-IQ" dirty="0" smtClean="0"/>
              <a:t>6-لبس </a:t>
            </a:r>
            <a:r>
              <a:rPr lang="ar-IQ" dirty="0"/>
              <a:t>الملابس القطنية </a:t>
            </a:r>
            <a:endParaRPr lang="en-US" dirty="0"/>
          </a:p>
          <a:p>
            <a:pPr marL="0" indent="0">
              <a:buNone/>
            </a:pPr>
            <a:r>
              <a:rPr lang="ar-IQ" dirty="0" smtClean="0"/>
              <a:t>7-ممكن </a:t>
            </a:r>
            <a:r>
              <a:rPr lang="ar-IQ" dirty="0"/>
              <a:t>غسل اليدين والوجه بالماء البارد اثناء النشاط </a:t>
            </a:r>
            <a:r>
              <a:rPr lang="ar-IQ" dirty="0" smtClean="0"/>
              <a:t>الرياضي </a:t>
            </a:r>
            <a:r>
              <a:rPr lang="ar-IQ" u="sng" dirty="0" smtClean="0"/>
              <a:t>(فقد الحرارة عن طريق التوصيل ) </a:t>
            </a:r>
            <a:endParaRPr lang="en-US" u="sng" dirty="0"/>
          </a:p>
          <a:p>
            <a:endParaRPr lang="ar-IQ" dirty="0"/>
          </a:p>
        </p:txBody>
      </p:sp>
    </p:spTree>
    <p:extLst>
      <p:ext uri="{BB962C8B-B14F-4D97-AF65-F5344CB8AC3E}">
        <p14:creationId xmlns:p14="http://schemas.microsoft.com/office/powerpoint/2010/main" val="1919942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a:t>الأطعمة التي تساعد على خفض حرارة الجسم</a:t>
            </a:r>
            <a:r>
              <a:rPr lang="ar-IQ" b="1" dirty="0" smtClean="0"/>
              <a:t>؟</a:t>
            </a:r>
            <a:endParaRPr lang="ar-IQ" dirty="0"/>
          </a:p>
        </p:txBody>
      </p:sp>
      <p:sp>
        <p:nvSpPr>
          <p:cNvPr id="3" name="عنصر نائب للمحتوى 2"/>
          <p:cNvSpPr>
            <a:spLocks noGrp="1"/>
          </p:cNvSpPr>
          <p:nvPr>
            <p:ph idx="1"/>
          </p:nvPr>
        </p:nvSpPr>
        <p:spPr>
          <a:xfrm>
            <a:off x="179512" y="1340768"/>
            <a:ext cx="8784976" cy="5328592"/>
          </a:xfrm>
        </p:spPr>
        <p:txBody>
          <a:bodyPr>
            <a:normAutofit/>
          </a:bodyPr>
          <a:lstStyle/>
          <a:p>
            <a:pPr marL="0" indent="0" algn="just">
              <a:buNone/>
            </a:pPr>
            <a:r>
              <a:rPr lang="ar-IQ" dirty="0" smtClean="0"/>
              <a:t>استهلاك </a:t>
            </a:r>
            <a:r>
              <a:rPr lang="ar-IQ" dirty="0"/>
              <a:t>الغذاء أمر ضروري لتزويد الجسم مع التغذية الذي يستخدم لتوليد الطاقة والحفاظ على وظائف الجسم المختلفة. وقد وجد أن بعض الأطعمة تنتج المزيد من الحرارة في الجسم في حين يوفر البعض الآخر تأثير التبريد للجسم. خلال أشهر الصيف، </a:t>
            </a:r>
            <a:r>
              <a:rPr lang="ar-IQ" dirty="0" smtClean="0"/>
              <a:t>وللحد </a:t>
            </a:r>
            <a:r>
              <a:rPr lang="ar-IQ" dirty="0"/>
              <a:t>من حرارة الجسم </a:t>
            </a:r>
            <a:r>
              <a:rPr lang="ar-IQ" dirty="0" smtClean="0"/>
              <a:t>الافضل اختيار الاطعمة الرطبة والتي تكون نسبة الماء بها عالية والفيتامينات والاملاح المعدنية كالخضار </a:t>
            </a:r>
            <a:r>
              <a:rPr lang="ar-IQ" dirty="0"/>
              <a:t>والفواكه  </a:t>
            </a:r>
            <a:r>
              <a:rPr lang="ar-IQ" dirty="0" smtClean="0"/>
              <a:t>مثل  </a:t>
            </a:r>
            <a:r>
              <a:rPr lang="ar-IQ" dirty="0"/>
              <a:t>البطيخ، الكستناء </a:t>
            </a:r>
            <a:r>
              <a:rPr lang="ar-IQ" dirty="0" smtClean="0"/>
              <a:t>، </a:t>
            </a:r>
            <a:r>
              <a:rPr lang="ar-IQ" dirty="0"/>
              <a:t>والخس، والخيار، </a:t>
            </a:r>
            <a:r>
              <a:rPr lang="ar-IQ" dirty="0" smtClean="0"/>
              <a:t> </a:t>
            </a:r>
            <a:r>
              <a:rPr lang="ar-IQ" dirty="0"/>
              <a:t>والكمثرى والفراولة </a:t>
            </a:r>
            <a:r>
              <a:rPr lang="ar-IQ" dirty="0" smtClean="0"/>
              <a:t>والطماطم </a:t>
            </a:r>
            <a:r>
              <a:rPr lang="ar-IQ" dirty="0"/>
              <a:t>والموز</a:t>
            </a:r>
            <a:r>
              <a:rPr lang="ar-IQ" dirty="0" smtClean="0"/>
              <a:t>..... </a:t>
            </a:r>
            <a:r>
              <a:rPr lang="ar-IQ" dirty="0"/>
              <a:t>هذه الأطعمة تساعد في عملية التبريد </a:t>
            </a:r>
            <a:r>
              <a:rPr lang="ar-IQ" dirty="0" smtClean="0"/>
              <a:t>كما تحتوي على قيم غذائية عالية ....</a:t>
            </a:r>
            <a:endParaRPr lang="en-US" dirty="0"/>
          </a:p>
        </p:txBody>
      </p:sp>
    </p:spTree>
    <p:extLst>
      <p:ext uri="{BB962C8B-B14F-4D97-AF65-F5344CB8AC3E}">
        <p14:creationId xmlns:p14="http://schemas.microsoft.com/office/powerpoint/2010/main" val="2279753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435280" cy="6120680"/>
          </a:xfrm>
        </p:spPr>
        <p:txBody>
          <a:bodyPr>
            <a:normAutofit lnSpcReduction="10000"/>
          </a:bodyPr>
          <a:lstStyle/>
          <a:p>
            <a:r>
              <a:rPr lang="ar-IQ" b="1" u="sng" dirty="0" smtClean="0"/>
              <a:t>سؤال : من هم </a:t>
            </a:r>
            <a:r>
              <a:rPr lang="ar-IQ" b="1" u="sng" dirty="0"/>
              <a:t>الأكثر عرضة </a:t>
            </a:r>
            <a:r>
              <a:rPr lang="ar-IQ" b="1" u="sng" dirty="0" smtClean="0"/>
              <a:t>لارتفاع  </a:t>
            </a:r>
            <a:r>
              <a:rPr lang="ar-IQ" b="1" u="sng" dirty="0"/>
              <a:t>درجات </a:t>
            </a:r>
            <a:r>
              <a:rPr lang="ar-IQ" b="1" u="sng" dirty="0" smtClean="0"/>
              <a:t>الحرارة العالية؟</a:t>
            </a:r>
          </a:p>
          <a:p>
            <a:pPr marL="0" indent="0">
              <a:buNone/>
            </a:pPr>
            <a:endParaRPr lang="ar-IQ" b="1" u="sng" dirty="0" smtClean="0"/>
          </a:p>
          <a:p>
            <a:r>
              <a:rPr lang="ar-IQ" dirty="0" smtClean="0"/>
              <a:t>اصحاب اللياقة البدنية المنخفضة . لماذا؟ لعدم تكيف الاجهزة والاعضاء التي لها علاقة في المحافظة على درجات حرارة الجسم عند وضعها الطبيعي .</a:t>
            </a:r>
          </a:p>
          <a:p>
            <a:r>
              <a:rPr lang="ar-IQ" dirty="0" smtClean="0"/>
              <a:t>الرياضيين غير المتكيفين للأجواء الحارة ؟ لي الرياضيين الغير متمرنين في الاجواء الحارة .</a:t>
            </a:r>
          </a:p>
          <a:p>
            <a:r>
              <a:rPr lang="ar-IQ" dirty="0" smtClean="0"/>
              <a:t>الذين لا يعتمدون على نظام غذائي متزن يعوض المفقود من الجسم بسبب الاجواء الحارة </a:t>
            </a:r>
          </a:p>
          <a:p>
            <a:r>
              <a:rPr lang="ar-IQ" dirty="0" smtClean="0"/>
              <a:t>المصابين بالسمنة </a:t>
            </a:r>
          </a:p>
          <a:p>
            <a:r>
              <a:rPr lang="ar-IQ" dirty="0" smtClean="0"/>
              <a:t>كبار السن</a:t>
            </a:r>
          </a:p>
          <a:p>
            <a:endParaRPr lang="ar-IQ" b="1" u="sng" dirty="0" smtClean="0"/>
          </a:p>
        </p:txBody>
      </p:sp>
    </p:spTree>
    <p:extLst>
      <p:ext uri="{BB962C8B-B14F-4D97-AF65-F5344CB8AC3E}">
        <p14:creationId xmlns:p14="http://schemas.microsoft.com/office/powerpoint/2010/main" val="3098733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1008112"/>
          </a:xfrm>
        </p:spPr>
        <p:txBody>
          <a:bodyPr>
            <a:normAutofit/>
          </a:bodyPr>
          <a:lstStyle/>
          <a:p>
            <a:r>
              <a:rPr lang="ar-IQ" sz="3200" b="1" dirty="0"/>
              <a:t>التعرق وتنظيمه بالجهاز </a:t>
            </a:r>
            <a:r>
              <a:rPr lang="ar-IQ" sz="3200" b="1" dirty="0" smtClean="0"/>
              <a:t>العصبي</a:t>
            </a:r>
            <a:endParaRPr lang="ar-IQ" sz="3200" dirty="0"/>
          </a:p>
        </p:txBody>
      </p:sp>
      <p:sp>
        <p:nvSpPr>
          <p:cNvPr id="3" name="عنصر نائب للمحتوى 2"/>
          <p:cNvSpPr>
            <a:spLocks noGrp="1"/>
          </p:cNvSpPr>
          <p:nvPr>
            <p:ph idx="1"/>
          </p:nvPr>
        </p:nvSpPr>
        <p:spPr>
          <a:xfrm>
            <a:off x="251520" y="1052736"/>
            <a:ext cx="8784976" cy="5805264"/>
          </a:xfrm>
        </p:spPr>
        <p:txBody>
          <a:bodyPr>
            <a:normAutofit fontScale="85000" lnSpcReduction="20000"/>
          </a:bodyPr>
          <a:lstStyle/>
          <a:p>
            <a:pPr algn="just"/>
            <a:r>
              <a:rPr lang="ar-IQ" sz="4100" dirty="0" smtClean="0"/>
              <a:t>بعد التغير في درجات الحرارة في المحيط الخارجي والبيئة الداخلية ومن خلال المستقبلات الحسية على سطح الجسم والداخلية يتم تنبيه </a:t>
            </a:r>
            <a:r>
              <a:rPr lang="ar-IQ" sz="4100" dirty="0" err="1" smtClean="0"/>
              <a:t>الهايبوثلامس</a:t>
            </a:r>
            <a:r>
              <a:rPr lang="ar-IQ" sz="4100" dirty="0" smtClean="0"/>
              <a:t> </a:t>
            </a:r>
            <a:r>
              <a:rPr lang="ar-IQ" sz="4100" dirty="0"/>
              <a:t>سوف تندفع منه سيلات ومنبهات عصبية عن طريق الاعصاب المستقلة (الودية –</a:t>
            </a:r>
            <a:r>
              <a:rPr lang="ar-IQ" sz="4100" dirty="0" err="1"/>
              <a:t>السمبثاوية</a:t>
            </a:r>
            <a:r>
              <a:rPr lang="ar-IQ" sz="4100" dirty="0"/>
              <a:t>(</a:t>
            </a:r>
            <a:r>
              <a:rPr lang="ar-IQ" sz="4100" dirty="0" err="1"/>
              <a:t>كولونية</a:t>
            </a:r>
            <a:r>
              <a:rPr lang="ar-IQ" sz="4100" dirty="0"/>
              <a:t> ) ) والى مختلف انحاء الجسم للخلايا العرقية لطرح وحدوث عملية التعرق على الرغم من ان هذه الخلايا تتأثر كذلك (</a:t>
            </a:r>
            <a:r>
              <a:rPr lang="ar-IQ" sz="4100" dirty="0" err="1"/>
              <a:t>بالابينفرين</a:t>
            </a:r>
            <a:r>
              <a:rPr lang="ar-IQ" sz="4100" dirty="0"/>
              <a:t> </a:t>
            </a:r>
            <a:r>
              <a:rPr lang="ar-IQ" sz="4100" dirty="0" err="1"/>
              <a:t>والنورابينفرين</a:t>
            </a:r>
            <a:r>
              <a:rPr lang="ar-IQ" sz="4100" dirty="0"/>
              <a:t>  ) الذي يجري بالدم . ولذلك اثناء الجهد البدني وعند ارتفاع حرارة الجسم والمحيط يؤدي تنبيهات الاعصاب الودية اضافة الى نشاط هرمونات الغدة الكظرية (</a:t>
            </a:r>
            <a:r>
              <a:rPr lang="ar-IQ" sz="4100" dirty="0" err="1"/>
              <a:t>بالابينفرين</a:t>
            </a:r>
            <a:r>
              <a:rPr lang="ar-IQ" sz="4100" dirty="0"/>
              <a:t> </a:t>
            </a:r>
            <a:r>
              <a:rPr lang="ar-IQ" sz="4100" dirty="0" err="1"/>
              <a:t>والنورابينفرين</a:t>
            </a:r>
            <a:r>
              <a:rPr lang="ar-IQ" sz="4100" dirty="0"/>
              <a:t>  ) الى حدوث التعرق للمحافظة على درجة حرارة الجسم عند الحالة الطبيعية قدر الامكان </a:t>
            </a:r>
            <a:r>
              <a:rPr lang="ar-IQ" sz="4100" dirty="0" smtClean="0"/>
              <a:t>.</a:t>
            </a:r>
          </a:p>
          <a:p>
            <a:endParaRPr lang="ar-IQ" dirty="0"/>
          </a:p>
        </p:txBody>
      </p:sp>
    </p:spTree>
    <p:extLst>
      <p:ext uri="{BB962C8B-B14F-4D97-AF65-F5344CB8AC3E}">
        <p14:creationId xmlns:p14="http://schemas.microsoft.com/office/powerpoint/2010/main" val="1346306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ctr">
              <a:buNone/>
            </a:pPr>
            <a:r>
              <a:rPr lang="ar-IQ" b="1" dirty="0"/>
              <a:t>تأثيرات درجة الحرارة اثناء التدريب والمنافسات الرياضية</a:t>
            </a:r>
            <a:endParaRPr lang="en-US" dirty="0"/>
          </a:p>
          <a:p>
            <a:pPr marL="0" indent="0" algn="ctr">
              <a:buNone/>
            </a:pPr>
            <a:r>
              <a:rPr lang="ar-IQ" b="1" dirty="0"/>
              <a:t>على المؤشرات الفسيولوجية والبدنية </a:t>
            </a:r>
            <a:endParaRPr lang="en-US" dirty="0"/>
          </a:p>
          <a:p>
            <a:endParaRPr lang="ar-IQ" dirty="0"/>
          </a:p>
        </p:txBody>
      </p:sp>
    </p:spTree>
    <p:extLst>
      <p:ext uri="{BB962C8B-B14F-4D97-AF65-F5344CB8AC3E}">
        <p14:creationId xmlns:p14="http://schemas.microsoft.com/office/powerpoint/2010/main" val="1784574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lstStyle/>
          <a:p>
            <a:r>
              <a:rPr lang="ar-IQ" sz="4000" b="1" dirty="0"/>
              <a:t>انواع التعرق </a:t>
            </a:r>
            <a:r>
              <a:rPr lang="ar-IQ" sz="4000" b="1" dirty="0" smtClean="0"/>
              <a:t>:</a:t>
            </a:r>
          </a:p>
          <a:p>
            <a:pPr marL="0" indent="0">
              <a:buNone/>
            </a:pPr>
            <a:endParaRPr lang="ar-IQ" sz="4000" b="1" dirty="0"/>
          </a:p>
          <a:p>
            <a:r>
              <a:rPr lang="ar-SA" dirty="0"/>
              <a:t>التعرُّق الحراريّ: يحدث عند ارتفاع درجة حرارة الجسم أو البيئة </a:t>
            </a:r>
            <a:r>
              <a:rPr lang="ar-SA" dirty="0" smtClean="0"/>
              <a:t>المحيطة</a:t>
            </a:r>
            <a:r>
              <a:rPr lang="ar-IQ" dirty="0" smtClean="0"/>
              <a:t>.وظهر في عموم الجسم </a:t>
            </a:r>
            <a:r>
              <a:rPr lang="ar-SA" dirty="0" smtClean="0"/>
              <a:t> </a:t>
            </a:r>
            <a:endParaRPr lang="ar-SA" dirty="0"/>
          </a:p>
          <a:p>
            <a:r>
              <a:rPr lang="ar-SA" dirty="0"/>
              <a:t>التعرُّق العاطفيّ: يحدث نتيجة الانفعالات مثل الخوف </a:t>
            </a:r>
            <a:r>
              <a:rPr lang="ar-IQ" dirty="0" smtClean="0"/>
              <a:t>.ويظهر اغلبه بالكفين .</a:t>
            </a:r>
            <a:endParaRPr lang="ar-SA" dirty="0"/>
          </a:p>
          <a:p>
            <a:r>
              <a:rPr lang="ar-SA" dirty="0"/>
              <a:t>التعرُّق الناتج عن الأطعمة: يحدث عند تناول الأطعمة الحارة لقدرتها على تحفيز الدماغ، ويظهر تعرقٌ بغزارة في الوجه</a:t>
            </a:r>
            <a:r>
              <a:rPr lang="ar-SA" dirty="0" smtClean="0"/>
              <a:t>.</a:t>
            </a:r>
            <a:endParaRPr lang="ar-SA" dirty="0"/>
          </a:p>
        </p:txBody>
      </p:sp>
    </p:spTree>
    <p:extLst>
      <p:ext uri="{BB962C8B-B14F-4D97-AF65-F5344CB8AC3E}">
        <p14:creationId xmlns:p14="http://schemas.microsoft.com/office/powerpoint/2010/main" val="174463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720080"/>
          </a:xfrm>
        </p:spPr>
        <p:txBody>
          <a:bodyPr>
            <a:normAutofit/>
          </a:bodyPr>
          <a:lstStyle/>
          <a:p>
            <a:r>
              <a:rPr lang="ar-IQ" sz="3200" b="1" dirty="0" smtClean="0"/>
              <a:t>كيف يحدث التعرق ؟ </a:t>
            </a:r>
            <a:endParaRPr lang="ar-SA" sz="3200" b="1" dirty="0"/>
          </a:p>
        </p:txBody>
      </p:sp>
      <p:sp>
        <p:nvSpPr>
          <p:cNvPr id="3" name="عنصر نائب للمحتوى 2"/>
          <p:cNvSpPr>
            <a:spLocks noGrp="1"/>
          </p:cNvSpPr>
          <p:nvPr>
            <p:ph idx="1"/>
          </p:nvPr>
        </p:nvSpPr>
        <p:spPr>
          <a:xfrm>
            <a:off x="179512" y="1268760"/>
            <a:ext cx="8856984" cy="5400600"/>
          </a:xfrm>
        </p:spPr>
        <p:txBody>
          <a:bodyPr>
            <a:normAutofit fontScale="92500" lnSpcReduction="20000"/>
          </a:bodyPr>
          <a:lstStyle/>
          <a:p>
            <a:pPr algn="just"/>
            <a:r>
              <a:rPr lang="ar-SA" dirty="0"/>
              <a:t>قبل أن نعرف ماذا يحدث عند استقبال الغدد العرقية </a:t>
            </a:r>
            <a:r>
              <a:rPr lang="ar-IQ" dirty="0" smtClean="0"/>
              <a:t>المنبهات </a:t>
            </a:r>
            <a:r>
              <a:rPr lang="ar-SA" dirty="0" smtClean="0"/>
              <a:t>، </a:t>
            </a:r>
            <a:r>
              <a:rPr lang="ar-SA" dirty="0"/>
              <a:t>من الضروريّ أن نطلعَ على شكل وبيئة الغدة العرقية. فهي عبارة عن أنبوبة تبدأ بالتفافٍ مُجوَّفٍ يمتد منه أنبوبٌ طوليّ مستقيم ينتهي بفتحة على سطح الجلد يخرج منها </a:t>
            </a:r>
            <a:r>
              <a:rPr lang="ar-IQ" dirty="0" smtClean="0"/>
              <a:t>السائل </a:t>
            </a:r>
            <a:r>
              <a:rPr lang="ar-SA" dirty="0" smtClean="0"/>
              <a:t>العرق</a:t>
            </a:r>
            <a:r>
              <a:rPr lang="ar-IQ" dirty="0" smtClean="0"/>
              <a:t>ي</a:t>
            </a:r>
            <a:r>
              <a:rPr lang="ar-SA" dirty="0" smtClean="0"/>
              <a:t>. </a:t>
            </a:r>
            <a:r>
              <a:rPr lang="ar-IQ" dirty="0" smtClean="0"/>
              <a:t>ت</a:t>
            </a:r>
            <a:r>
              <a:rPr lang="ar-SA" dirty="0" smtClean="0"/>
              <a:t>وجد </a:t>
            </a:r>
            <a:r>
              <a:rPr lang="ar-SA" dirty="0"/>
              <a:t>كميات كبيرة من أيونات الصوديوم والكلور في الخلايا المُحيطة بالالتفاف المجوف، وعند استقبال الإشارة تبدأ الخلايا المحيطة بضخ الأيونات داخل الالتفاف المجوف، فيصبح تركيز الأملاح في الأنبوب أكبر من الخارج ويتسبب ذلك في دفع الماء </a:t>
            </a:r>
            <a:r>
              <a:rPr lang="ar-IQ" dirty="0"/>
              <a:t>من التركيز العالي الى </a:t>
            </a:r>
            <a:r>
              <a:rPr lang="ar-IQ" dirty="0" err="1"/>
              <a:t>الواطيء</a:t>
            </a:r>
            <a:r>
              <a:rPr lang="ar-IQ" dirty="0"/>
              <a:t> </a:t>
            </a:r>
            <a:r>
              <a:rPr lang="ar-SA" dirty="0"/>
              <a:t> بفعل (الخاصية </a:t>
            </a:r>
            <a:r>
              <a:rPr lang="ar-SA" dirty="0" err="1"/>
              <a:t>الأسموزيّة</a:t>
            </a:r>
            <a:r>
              <a:rPr lang="ar-SA" dirty="0"/>
              <a:t>- </a:t>
            </a:r>
            <a:r>
              <a:rPr lang="en-US" dirty="0"/>
              <a:t>osmosis). </a:t>
            </a:r>
            <a:r>
              <a:rPr lang="ar-IQ" dirty="0"/>
              <a:t>) وعندما يدخل السائل العرقي الى داخل الانبوب ومنها الى خارج الجسم </a:t>
            </a:r>
            <a:r>
              <a:rPr lang="ar-SA" dirty="0"/>
              <a:t> إلى سطح الجلد تمتص الخلايا المُحيطة نسبةً كبيرةً من الأملاح لكي تستمر العملية مرةً أخرى. يقوم الماء بامتصاص درجة حرارة الجسم ويتبخر، وبذلك يُعيد للجسم درجة حرارته الطبيعية.</a:t>
            </a:r>
          </a:p>
          <a:p>
            <a:endParaRPr lang="ar-SA" dirty="0"/>
          </a:p>
        </p:txBody>
      </p:sp>
    </p:spTree>
    <p:extLst>
      <p:ext uri="{BB962C8B-B14F-4D97-AF65-F5344CB8AC3E}">
        <p14:creationId xmlns:p14="http://schemas.microsoft.com/office/powerpoint/2010/main" val="1521696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3600" b="1" dirty="0" smtClean="0"/>
              <a:t>الغدة العرقية </a:t>
            </a:r>
            <a:endParaRPr lang="ar-SA" sz="3600" b="1"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196752"/>
            <a:ext cx="5885847"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9255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792088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739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3200" b="1" dirty="0"/>
              <a:t>التعرق والتكيف في النشاط الرياضي </a:t>
            </a:r>
            <a:endParaRPr lang="ar-IQ" sz="3200" dirty="0"/>
          </a:p>
        </p:txBody>
      </p:sp>
      <p:sp>
        <p:nvSpPr>
          <p:cNvPr id="3" name="عنصر نائب للمحتوى 2"/>
          <p:cNvSpPr>
            <a:spLocks noGrp="1"/>
          </p:cNvSpPr>
          <p:nvPr>
            <p:ph idx="1"/>
          </p:nvPr>
        </p:nvSpPr>
        <p:spPr>
          <a:xfrm>
            <a:off x="179512" y="1268760"/>
            <a:ext cx="8856984" cy="5400600"/>
          </a:xfrm>
        </p:spPr>
        <p:txBody>
          <a:bodyPr>
            <a:normAutofit fontScale="92500" lnSpcReduction="20000"/>
          </a:bodyPr>
          <a:lstStyle/>
          <a:p>
            <a:pPr marL="0" indent="0" algn="just">
              <a:buNone/>
            </a:pPr>
            <a:r>
              <a:rPr lang="ar-IQ" dirty="0" smtClean="0"/>
              <a:t>المنطقة </a:t>
            </a:r>
            <a:r>
              <a:rPr lang="ar-IQ" dirty="0"/>
              <a:t>المتحكمة في عملية التعرق هو "</a:t>
            </a:r>
            <a:r>
              <a:rPr lang="ar-IQ" dirty="0" err="1"/>
              <a:t>الهيبوثلامس</a:t>
            </a:r>
            <a:r>
              <a:rPr lang="ar-IQ" dirty="0"/>
              <a:t> " في الدماغ " </a:t>
            </a:r>
            <a:r>
              <a:rPr lang="ar-IQ" dirty="0" smtClean="0"/>
              <a:t>ففي </a:t>
            </a:r>
            <a:r>
              <a:rPr lang="ar-IQ" dirty="0"/>
              <a:t>بداية المنهج التدريبي ( الفترة الاولى </a:t>
            </a:r>
            <a:r>
              <a:rPr lang="ar-IQ" dirty="0" err="1"/>
              <a:t>الاعداية</a:t>
            </a:r>
            <a:r>
              <a:rPr lang="ar-IQ" dirty="0"/>
              <a:t> ) لا يمتلك الرياضيين قدر من </a:t>
            </a:r>
            <a:r>
              <a:rPr lang="ar-IQ" dirty="0" smtClean="0"/>
              <a:t>التأقلم </a:t>
            </a:r>
            <a:r>
              <a:rPr lang="ar-IQ" dirty="0"/>
              <a:t>او التكيف فانهم </a:t>
            </a:r>
            <a:r>
              <a:rPr lang="ar-IQ" dirty="0" smtClean="0"/>
              <a:t>يطرحون خارج الجسم  </a:t>
            </a:r>
            <a:r>
              <a:rPr lang="ar-IQ" b="1" u="sng" dirty="0" smtClean="0"/>
              <a:t>(</a:t>
            </a:r>
            <a:r>
              <a:rPr lang="ar-IQ" b="1" u="sng" dirty="0"/>
              <a:t>1 لتر ) بالساعة  </a:t>
            </a:r>
            <a:r>
              <a:rPr lang="ar-IQ" dirty="0"/>
              <a:t>في اعلى مستوياتهم فضلا عن فقد نسبه عالية من </a:t>
            </a:r>
            <a:r>
              <a:rPr lang="ar-IQ" b="1" u="sng" dirty="0" smtClean="0"/>
              <a:t>(الاملاح المعدنية) </a:t>
            </a:r>
            <a:r>
              <a:rPr lang="ar-IQ" dirty="0"/>
              <a:t>المهمة من الجسم مؤثرين بذلك على </a:t>
            </a:r>
            <a:r>
              <a:rPr lang="ar-IQ" dirty="0" smtClean="0"/>
              <a:t>عمليات</a:t>
            </a:r>
          </a:p>
          <a:p>
            <a:pPr marL="0" indent="0" algn="just">
              <a:buNone/>
            </a:pPr>
            <a:r>
              <a:rPr lang="ar-IQ" dirty="0" smtClean="0"/>
              <a:t>1- </a:t>
            </a:r>
            <a:r>
              <a:rPr lang="ar-IQ" dirty="0" smtClean="0"/>
              <a:t> </a:t>
            </a:r>
            <a:r>
              <a:rPr lang="ar-IQ" dirty="0"/>
              <a:t>التقلص والانبساط في العضلات </a:t>
            </a:r>
            <a:endParaRPr lang="ar-IQ" dirty="0" smtClean="0"/>
          </a:p>
          <a:p>
            <a:pPr marL="0" indent="0" algn="just">
              <a:buNone/>
            </a:pPr>
            <a:r>
              <a:rPr lang="ar-IQ" dirty="0" smtClean="0"/>
              <a:t>2- </a:t>
            </a:r>
            <a:r>
              <a:rPr lang="ar-IQ" dirty="0" smtClean="0"/>
              <a:t>انتاج الطاقة </a:t>
            </a:r>
          </a:p>
          <a:p>
            <a:pPr marL="0" indent="0" algn="just">
              <a:buNone/>
            </a:pPr>
            <a:r>
              <a:rPr lang="ar-IQ" dirty="0" smtClean="0"/>
              <a:t>... </a:t>
            </a:r>
            <a:r>
              <a:rPr lang="ar-IQ" dirty="0" smtClean="0"/>
              <a:t>غير </a:t>
            </a:r>
            <a:r>
              <a:rPr lang="ar-IQ" dirty="0"/>
              <a:t>ان الاستمرار في المنهج التدريبي (4-6) اسابيع سوف يؤدي الى زيادة القدرة في طرح العرق والذي يصل الى (2-3لتر بالساعة) </a:t>
            </a:r>
            <a:r>
              <a:rPr lang="ar-IQ" dirty="0" smtClean="0"/>
              <a:t>. كما </a:t>
            </a:r>
            <a:r>
              <a:rPr lang="ar-IQ" dirty="0"/>
              <a:t>ان سرعة جريان السائل العرقي في الغدد العرقية يسهل عملية طرح الاملاح المعدنية ولكن عند التأقلم سوف يؤثر هرمون (</a:t>
            </a:r>
            <a:r>
              <a:rPr lang="ar-IQ" dirty="0" err="1"/>
              <a:t>الالدوسيترون</a:t>
            </a:r>
            <a:r>
              <a:rPr lang="ar-IQ" dirty="0"/>
              <a:t>) من نقص الكلوريد والصوديوم في السائل العرقي .اذ يوميا يطرح (30غم ) عند الغير ممارسين (5غم عند المتكيفين على الحرارة </a:t>
            </a:r>
            <a:r>
              <a:rPr lang="ar-IQ" dirty="0" smtClean="0"/>
              <a:t>) . </a:t>
            </a:r>
            <a:endParaRPr lang="en-US" dirty="0"/>
          </a:p>
          <a:p>
            <a:endParaRPr lang="ar-IQ" dirty="0"/>
          </a:p>
        </p:txBody>
      </p:sp>
    </p:spTree>
    <p:extLst>
      <p:ext uri="{BB962C8B-B14F-4D97-AF65-F5344CB8AC3E}">
        <p14:creationId xmlns:p14="http://schemas.microsoft.com/office/powerpoint/2010/main" val="1702269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16632"/>
            <a:ext cx="9036496" cy="936104"/>
          </a:xfrm>
        </p:spPr>
        <p:txBody>
          <a:bodyPr>
            <a:normAutofit/>
          </a:bodyPr>
          <a:lstStyle/>
          <a:p>
            <a:r>
              <a:rPr lang="ar-IQ" sz="3200" b="1" dirty="0" smtClean="0"/>
              <a:t>ماذا يحدث من تغيرات اثناء التكيف على درجات الحرارة للرياضيين </a:t>
            </a:r>
            <a:endParaRPr lang="ar-SA" sz="3200" b="1" dirty="0"/>
          </a:p>
        </p:txBody>
      </p:sp>
      <p:sp>
        <p:nvSpPr>
          <p:cNvPr id="3" name="عنصر نائب للمحتوى 2"/>
          <p:cNvSpPr>
            <a:spLocks noGrp="1"/>
          </p:cNvSpPr>
          <p:nvPr>
            <p:ph idx="1"/>
          </p:nvPr>
        </p:nvSpPr>
        <p:spPr>
          <a:xfrm>
            <a:off x="457200" y="1124744"/>
            <a:ext cx="8229600" cy="5001419"/>
          </a:xfrm>
        </p:spPr>
        <p:txBody>
          <a:bodyPr>
            <a:normAutofit fontScale="92500" lnSpcReduction="10000"/>
          </a:bodyPr>
          <a:lstStyle/>
          <a:p>
            <a:pPr marL="0" indent="0" algn="just">
              <a:buNone/>
            </a:pPr>
            <a:r>
              <a:rPr lang="ar-IQ" dirty="0"/>
              <a:t>اي التكيف على درجات الحرارة للرياضيين اثناء التدريب تسبب ما يلي :</a:t>
            </a:r>
          </a:p>
          <a:p>
            <a:pPr marL="514350" indent="-514350" algn="just">
              <a:buFont typeface="+mj-lt"/>
              <a:buAutoNum type="arabicPeriod"/>
            </a:pPr>
            <a:r>
              <a:rPr lang="ar-IQ" dirty="0"/>
              <a:t>زيادة كمية التعرق </a:t>
            </a:r>
          </a:p>
          <a:p>
            <a:pPr marL="514350" indent="-514350" algn="just">
              <a:buFont typeface="+mj-lt"/>
              <a:buAutoNum type="arabicPeriod"/>
            </a:pPr>
            <a:r>
              <a:rPr lang="ar-IQ" dirty="0"/>
              <a:t>سرعة جريان </a:t>
            </a:r>
            <a:r>
              <a:rPr lang="ar-IQ" dirty="0" smtClean="0"/>
              <a:t>السائل العرقي </a:t>
            </a:r>
            <a:r>
              <a:rPr lang="ar-IQ" dirty="0"/>
              <a:t>وطرحه للخارج </a:t>
            </a:r>
          </a:p>
          <a:p>
            <a:pPr marL="514350" lvl="0" indent="-514350">
              <a:buFont typeface="+mj-lt"/>
              <a:buAutoNum type="arabicPeriod"/>
            </a:pPr>
            <a:r>
              <a:rPr lang="ar-IQ" dirty="0"/>
              <a:t>زيادة حجم الغدد العرقية</a:t>
            </a:r>
            <a:endParaRPr lang="en-US" dirty="0"/>
          </a:p>
          <a:p>
            <a:pPr marL="514350" lvl="0" indent="-514350">
              <a:buFont typeface="+mj-lt"/>
              <a:buAutoNum type="arabicPeriod"/>
            </a:pPr>
            <a:r>
              <a:rPr lang="ar-IQ" dirty="0"/>
              <a:t>تسريع بدأ عملية التعرق مما يؤدي الى تبريد الجسم بكفاءة عالية</a:t>
            </a:r>
          </a:p>
          <a:p>
            <a:pPr marL="514350" indent="-514350">
              <a:buFont typeface="+mj-lt"/>
              <a:buAutoNum type="arabicPeriod"/>
            </a:pPr>
            <a:r>
              <a:rPr lang="ar-IQ" dirty="0"/>
              <a:t>خفض درجة حرارة جسم الرياضي </a:t>
            </a:r>
          </a:p>
          <a:p>
            <a:pPr marL="514350" lvl="0" indent="-514350">
              <a:buFont typeface="+mj-lt"/>
              <a:buAutoNum type="arabicPeriod"/>
            </a:pPr>
            <a:r>
              <a:rPr lang="ar-IQ" dirty="0"/>
              <a:t>التقليل من كمية الملح المفقود في عملية التعرق بنسبة تصل إلى 50٪</a:t>
            </a:r>
            <a:r>
              <a:rPr lang="en-US" dirty="0"/>
              <a:t>.</a:t>
            </a:r>
          </a:p>
          <a:p>
            <a:endParaRPr lang="ar-SA" dirty="0"/>
          </a:p>
        </p:txBody>
      </p:sp>
    </p:spTree>
    <p:extLst>
      <p:ext uri="{BB962C8B-B14F-4D97-AF65-F5344CB8AC3E}">
        <p14:creationId xmlns:p14="http://schemas.microsoft.com/office/powerpoint/2010/main" val="2986405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836712"/>
            <a:ext cx="8229600" cy="5289451"/>
          </a:xfrm>
        </p:spPr>
        <p:txBody>
          <a:bodyPr/>
          <a:lstStyle/>
          <a:p>
            <a:r>
              <a:rPr lang="ar-IQ" b="1" dirty="0"/>
              <a:t>مواد التعرق :</a:t>
            </a:r>
            <a:endParaRPr lang="en-US" dirty="0"/>
          </a:p>
          <a:p>
            <a:pPr marL="0" indent="0">
              <a:buNone/>
            </a:pPr>
            <a:r>
              <a:rPr lang="ar-IQ" dirty="0"/>
              <a:t>1-املاح معدنية :</a:t>
            </a:r>
            <a:r>
              <a:rPr lang="ar-SA" dirty="0"/>
              <a:t> " الصوديوم والبوتاسيوم والكالسيوم والمغنيسيوم" بالإضافة إلى عدد من العناصر الأخرى مثل الزنك والنحاس والكروم.</a:t>
            </a:r>
            <a:endParaRPr lang="ar-IQ" dirty="0"/>
          </a:p>
          <a:p>
            <a:pPr marL="0" indent="0">
              <a:buNone/>
            </a:pPr>
            <a:r>
              <a:rPr lang="ar-IQ" dirty="0"/>
              <a:t>2-حامض </a:t>
            </a:r>
            <a:r>
              <a:rPr lang="ar-IQ" dirty="0" err="1"/>
              <a:t>اللاكتيك</a:t>
            </a:r>
            <a:endParaRPr lang="ar-IQ" dirty="0"/>
          </a:p>
          <a:p>
            <a:pPr marL="0" indent="0">
              <a:buNone/>
            </a:pPr>
            <a:r>
              <a:rPr lang="ar-IQ" dirty="0"/>
              <a:t> 3-يوريا </a:t>
            </a:r>
            <a:endParaRPr lang="en-US" dirty="0"/>
          </a:p>
          <a:p>
            <a:endParaRPr lang="ar-SA" dirty="0"/>
          </a:p>
        </p:txBody>
      </p:sp>
    </p:spTree>
    <p:extLst>
      <p:ext uri="{BB962C8B-B14F-4D97-AF65-F5344CB8AC3E}">
        <p14:creationId xmlns:p14="http://schemas.microsoft.com/office/powerpoint/2010/main" val="1793095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792088"/>
          </a:xfrm>
        </p:spPr>
        <p:txBody>
          <a:bodyPr>
            <a:normAutofit/>
          </a:bodyPr>
          <a:lstStyle/>
          <a:p>
            <a:r>
              <a:rPr lang="ar-IQ" sz="3200" b="1" dirty="0" smtClean="0"/>
              <a:t>الغدد العرقية ومستقبلات </a:t>
            </a:r>
            <a:r>
              <a:rPr lang="ar-IQ" sz="3200" b="1" dirty="0"/>
              <a:t>الحرارة في الجسم </a:t>
            </a:r>
            <a:r>
              <a:rPr lang="ar-IQ" b="1" dirty="0" smtClean="0"/>
              <a:t>:</a:t>
            </a:r>
            <a:endParaRPr lang="ar-IQ" dirty="0"/>
          </a:p>
        </p:txBody>
      </p:sp>
      <p:sp>
        <p:nvSpPr>
          <p:cNvPr id="3" name="عنصر نائب للمحتوى 2"/>
          <p:cNvSpPr>
            <a:spLocks noGrp="1"/>
          </p:cNvSpPr>
          <p:nvPr>
            <p:ph idx="1"/>
          </p:nvPr>
        </p:nvSpPr>
        <p:spPr>
          <a:xfrm>
            <a:off x="251520" y="980728"/>
            <a:ext cx="8712968" cy="5616624"/>
          </a:xfrm>
        </p:spPr>
        <p:txBody>
          <a:bodyPr>
            <a:normAutofit/>
          </a:bodyPr>
          <a:lstStyle/>
          <a:p>
            <a:r>
              <a:rPr lang="ar-SA" dirty="0" smtClean="0"/>
              <a:t>جسم </a:t>
            </a:r>
            <a:r>
              <a:rPr lang="ar-SA" dirty="0"/>
              <a:t>الانسان مزود بأكثر من 2.6 </a:t>
            </a:r>
            <a:r>
              <a:rPr lang="ar-IQ" dirty="0" smtClean="0"/>
              <a:t> -4  </a:t>
            </a:r>
            <a:r>
              <a:rPr lang="ar-SA" dirty="0" smtClean="0"/>
              <a:t>مليون </a:t>
            </a:r>
            <a:r>
              <a:rPr lang="ar-SA" dirty="0"/>
              <a:t>غدة لإفراز العرق تغطى الجسم </a:t>
            </a:r>
            <a:endParaRPr lang="ar-IQ" dirty="0" smtClean="0"/>
          </a:p>
          <a:p>
            <a:r>
              <a:rPr lang="ar-IQ" dirty="0" smtClean="0"/>
              <a:t>وان خلايا الاحساس بالبرودة هي  </a:t>
            </a:r>
            <a:r>
              <a:rPr lang="ar-IQ" dirty="0"/>
              <a:t>(5-10)اضعاف خلايا </a:t>
            </a:r>
            <a:r>
              <a:rPr lang="ar-IQ" dirty="0" smtClean="0"/>
              <a:t>الاحساس بالحرارة </a:t>
            </a:r>
            <a:r>
              <a:rPr lang="ar-IQ" dirty="0"/>
              <a:t>كما ان طريقة الانتشار </a:t>
            </a:r>
            <a:r>
              <a:rPr lang="ar-IQ" dirty="0" smtClean="0"/>
              <a:t>في الخلايا العرقية تختلف </a:t>
            </a:r>
            <a:r>
              <a:rPr lang="ar-IQ" dirty="0"/>
              <a:t>كثافتها في مواقع الجسم اذ توجد </a:t>
            </a:r>
            <a:r>
              <a:rPr lang="ar-IQ" dirty="0" smtClean="0"/>
              <a:t>2خليه </a:t>
            </a:r>
            <a:r>
              <a:rPr lang="ar-IQ" dirty="0"/>
              <a:t>في سم2 والى 15-25سم2 في مواقع اخرى .كما ان سرعة الالياف العصبية الناقلة لمستقبلات البرودة سرعتها تصل الى 20م /ثانية اما الاعصاب الناقلة منبهات ارتفاع الحرارة من المستقبلات الحسية الخاصة بالحرارة تصل سرعتها الى 2 م /ثانية </a:t>
            </a:r>
            <a:r>
              <a:rPr lang="ar-IQ" dirty="0" smtClean="0"/>
              <a:t>.</a:t>
            </a:r>
          </a:p>
          <a:p>
            <a:r>
              <a:rPr lang="ar-IQ" b="1" dirty="0" smtClean="0"/>
              <a:t>لماذا هذا التفاوت ؟ واجب بيتي ؟ </a:t>
            </a:r>
          </a:p>
          <a:p>
            <a:endParaRPr lang="en-US" dirty="0"/>
          </a:p>
          <a:p>
            <a:endParaRPr lang="ar-IQ" dirty="0"/>
          </a:p>
        </p:txBody>
      </p:sp>
    </p:spTree>
    <p:extLst>
      <p:ext uri="{BB962C8B-B14F-4D97-AF65-F5344CB8AC3E}">
        <p14:creationId xmlns:p14="http://schemas.microsoft.com/office/powerpoint/2010/main" val="946757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720080"/>
          </a:xfrm>
        </p:spPr>
        <p:txBody>
          <a:bodyPr>
            <a:normAutofit/>
          </a:bodyPr>
          <a:lstStyle/>
          <a:p>
            <a:r>
              <a:rPr lang="ar-IQ" sz="3200" b="1" dirty="0" smtClean="0"/>
              <a:t>ماهي نقطة تثبيت الحرارة </a:t>
            </a:r>
            <a:endParaRPr lang="ar-IQ" sz="3200" b="1" dirty="0"/>
          </a:p>
        </p:txBody>
      </p:sp>
      <p:sp>
        <p:nvSpPr>
          <p:cNvPr id="3" name="عنصر نائب للمحتوى 2"/>
          <p:cNvSpPr>
            <a:spLocks noGrp="1"/>
          </p:cNvSpPr>
          <p:nvPr>
            <p:ph idx="1"/>
          </p:nvPr>
        </p:nvSpPr>
        <p:spPr>
          <a:xfrm>
            <a:off x="107504" y="836712"/>
            <a:ext cx="8928992" cy="6021288"/>
          </a:xfrm>
        </p:spPr>
        <p:txBody>
          <a:bodyPr>
            <a:normAutofit fontScale="92500" lnSpcReduction="20000"/>
          </a:bodyPr>
          <a:lstStyle/>
          <a:p>
            <a:pPr marL="0" indent="0" algn="just">
              <a:buNone/>
            </a:pPr>
            <a:r>
              <a:rPr lang="ar-IQ" dirty="0"/>
              <a:t>لقد دلت الدراسات والأبحاث على أن أفضل درجة حرارة </a:t>
            </a:r>
            <a:r>
              <a:rPr lang="ar-IQ" dirty="0" smtClean="0"/>
              <a:t>للمحيط الخارجي والملائمة </a:t>
            </a:r>
            <a:r>
              <a:rPr lang="ar-IQ" dirty="0"/>
              <a:t>لصحة الإنسان </a:t>
            </a:r>
            <a:r>
              <a:rPr lang="ar-IQ" dirty="0" smtClean="0"/>
              <a:t>هي </a:t>
            </a:r>
            <a:r>
              <a:rPr lang="ar-IQ" dirty="0"/>
              <a:t>ما بين 18-22°س, ورطوبة نسبية ما بين20%-50% </a:t>
            </a:r>
            <a:r>
              <a:rPr lang="ar-IQ" dirty="0" smtClean="0"/>
              <a:t> . وان </a:t>
            </a:r>
            <a:r>
              <a:rPr lang="ar-IQ" dirty="0"/>
              <a:t>مستقبلات البرودة تتنبه عند درجة حرارة م24م ولكن بعد درجة برودة 15تبدأ منبهات الالم تعمل  في حين مستقبلات الحرارة تتنبه عند درجة حرارة 30م وعند درجة حرارة 49 م تتوقف وتتنبه مستقبلات الالم </a:t>
            </a:r>
            <a:endParaRPr lang="en-US" dirty="0"/>
          </a:p>
          <a:p>
            <a:pPr marL="0" indent="0" algn="just">
              <a:buNone/>
            </a:pPr>
            <a:r>
              <a:rPr lang="ar-IQ" dirty="0" smtClean="0"/>
              <a:t>فعند </a:t>
            </a:r>
            <a:r>
              <a:rPr lang="ar-IQ" dirty="0"/>
              <a:t>درجة حرارة 37م للبيئة الداخلية للجسم تكون الحرارة المتولدة في الجسم يقابلها عملية فقد للحرارة بطريقة التبخر </a:t>
            </a:r>
            <a:r>
              <a:rPr lang="ar-IQ" dirty="0" smtClean="0"/>
              <a:t>والحمل ...بشكل متساوي تقريبا . </a:t>
            </a:r>
            <a:endParaRPr lang="ar-IQ" dirty="0" smtClean="0"/>
          </a:p>
          <a:p>
            <a:pPr marL="0" indent="0" algn="just">
              <a:buNone/>
            </a:pPr>
            <a:r>
              <a:rPr lang="ar-IQ" dirty="0" smtClean="0"/>
              <a:t>وان </a:t>
            </a:r>
            <a:r>
              <a:rPr lang="ar-IQ" dirty="0"/>
              <a:t>ارتفاع الحرارة اكثر من 37م </a:t>
            </a:r>
            <a:r>
              <a:rPr lang="ar-IQ" dirty="0" smtClean="0"/>
              <a:t> مثلا (39) اثناء النشاط الرياضي وعندها يكون درجة حرارة المحيط هي اقل مثلا 28 م فان سيؤدي </a:t>
            </a:r>
            <a:r>
              <a:rPr lang="ar-IQ" dirty="0"/>
              <a:t>الى عمليات الفقد </a:t>
            </a:r>
            <a:r>
              <a:rPr lang="ar-IQ" dirty="0" smtClean="0"/>
              <a:t>الحراري بكل الطرق ولكن اقلها العرق </a:t>
            </a:r>
          </a:p>
          <a:p>
            <a:pPr marL="0" indent="0" algn="just">
              <a:buNone/>
            </a:pPr>
            <a:r>
              <a:rPr lang="ar-IQ" dirty="0" smtClean="0"/>
              <a:t>اما  نفس الحالة السابقة ولكن المحيط هو اعلى يصل الى 42 م فالجسم </a:t>
            </a:r>
            <a:r>
              <a:rPr lang="ar-IQ" dirty="0" err="1" smtClean="0"/>
              <a:t>ياخذ</a:t>
            </a:r>
            <a:r>
              <a:rPr lang="ar-IQ" dirty="0" smtClean="0"/>
              <a:t> الحرارة من الخارج بطريقة الاشعاع والتوصيل ولا يتم الفقد بالحمل ويعتمد بطريقة رئيسية على التعرق .</a:t>
            </a:r>
            <a:endParaRPr lang="ar-IQ" dirty="0"/>
          </a:p>
        </p:txBody>
      </p:sp>
    </p:spTree>
    <p:extLst>
      <p:ext uri="{BB962C8B-B14F-4D97-AF65-F5344CB8AC3E}">
        <p14:creationId xmlns:p14="http://schemas.microsoft.com/office/powerpoint/2010/main" val="2846068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16632"/>
            <a:ext cx="8784976" cy="936104"/>
          </a:xfrm>
        </p:spPr>
        <p:txBody>
          <a:bodyPr>
            <a:normAutofit/>
          </a:bodyPr>
          <a:lstStyle/>
          <a:p>
            <a:r>
              <a:rPr lang="ar-IQ" sz="3600" b="1" dirty="0" smtClean="0">
                <a:cs typeface="+mn-cs"/>
              </a:rPr>
              <a:t>تأثير </a:t>
            </a:r>
            <a:r>
              <a:rPr lang="ar-IQ" sz="3600" b="1" dirty="0">
                <a:cs typeface="+mn-cs"/>
              </a:rPr>
              <a:t>آليات التحكم بالحرارة في الراحة والجهد البدني </a:t>
            </a:r>
            <a:endParaRPr lang="ar-IQ" dirty="0">
              <a:cs typeface="+mn-cs"/>
            </a:endParaRPr>
          </a:p>
        </p:txBody>
      </p:sp>
      <p:sp>
        <p:nvSpPr>
          <p:cNvPr id="3" name="عنصر نائب للمحتوى 2"/>
          <p:cNvSpPr>
            <a:spLocks noGrp="1"/>
          </p:cNvSpPr>
          <p:nvPr>
            <p:ph idx="1"/>
          </p:nvPr>
        </p:nvSpPr>
        <p:spPr>
          <a:xfrm>
            <a:off x="179512" y="980728"/>
            <a:ext cx="8856984" cy="5760640"/>
          </a:xfrm>
        </p:spPr>
        <p:txBody>
          <a:bodyPr>
            <a:normAutofit fontScale="70000" lnSpcReduction="20000"/>
          </a:bodyPr>
          <a:lstStyle/>
          <a:p>
            <a:r>
              <a:rPr lang="ar-IQ" b="1" u="sng" dirty="0" smtClean="0"/>
              <a:t>اثناء </a:t>
            </a:r>
            <a:r>
              <a:rPr lang="ar-IQ" b="1" u="sng" dirty="0"/>
              <a:t>الراحة :</a:t>
            </a:r>
            <a:endParaRPr lang="en-US" dirty="0"/>
          </a:p>
          <a:p>
            <a:r>
              <a:rPr lang="ar-IQ" dirty="0"/>
              <a:t>أن الرياضي في الظروف العادية اثناء الراحة يستهلك من الاوكسجين يقدر بـ (0.250) لتر في الدقيقة . وان قياس عدد السعرات الحرارية المصروفة يعتمد واحدة من طرق قياسها على مقدار الاوكسجين المستهلك  ويقابل كل لتر واحد من الاوكسجين المستهلك (4.83 </a:t>
            </a:r>
            <a:r>
              <a:rPr lang="ar-IQ" dirty="0" smtClean="0"/>
              <a:t>سعرة حرارية) </a:t>
            </a:r>
            <a:r>
              <a:rPr lang="ar-IQ" dirty="0"/>
              <a:t>عندما يكون الحاصل التنفسي </a:t>
            </a:r>
            <a:r>
              <a:rPr lang="ar-IQ" dirty="0" smtClean="0"/>
              <a:t>او (معامل التنفس ) خلال </a:t>
            </a:r>
            <a:r>
              <a:rPr lang="ar-IQ" dirty="0"/>
              <a:t>الراحة (0.82</a:t>
            </a:r>
            <a:r>
              <a:rPr lang="ar-IQ" dirty="0" smtClean="0"/>
              <a:t>).</a:t>
            </a:r>
          </a:p>
          <a:p>
            <a:r>
              <a:rPr lang="ar-IQ" dirty="0" smtClean="0"/>
              <a:t>سؤال </a:t>
            </a:r>
            <a:r>
              <a:rPr lang="ar-IQ" dirty="0" err="1" smtClean="0"/>
              <a:t>ماهو</a:t>
            </a:r>
            <a:r>
              <a:rPr lang="ar-IQ" dirty="0" smtClean="0"/>
              <a:t> معامل التنفس او الحاصل التنفسي : هو نسبة ال (</a:t>
            </a:r>
            <a:r>
              <a:rPr lang="en-US" dirty="0" smtClean="0"/>
              <a:t>CO</a:t>
            </a:r>
            <a:r>
              <a:rPr lang="ar-IQ" dirty="0" smtClean="0"/>
              <a:t> ) المطروح الى (</a:t>
            </a:r>
            <a:r>
              <a:rPr lang="en-US" dirty="0" smtClean="0"/>
              <a:t>O2</a:t>
            </a:r>
            <a:r>
              <a:rPr lang="ar-IQ" dirty="0" smtClean="0"/>
              <a:t> ) المستهلك في مدة زمنية محددة ومعرفة بالغذاء المتناول وعادة تكون للغذاء الخليط (0.82)</a:t>
            </a:r>
            <a:endParaRPr lang="en-US" dirty="0"/>
          </a:p>
          <a:p>
            <a:r>
              <a:rPr lang="ar-IQ" dirty="0"/>
              <a:t>وعليه لحساب عدد السعرات في الدقيقة الواحدة يكون من خلال (</a:t>
            </a:r>
            <a:r>
              <a:rPr lang="ar-IQ" dirty="0" smtClean="0"/>
              <a:t>0.250×4.83=1.21 </a:t>
            </a:r>
            <a:r>
              <a:rPr lang="ar-IQ" dirty="0"/>
              <a:t>سعرة حرارية ) وعند حساب معدل صرف الطاقة في الساعة الواحدة يضرب الناتج في (</a:t>
            </a:r>
            <a:r>
              <a:rPr lang="ar-IQ" dirty="0" smtClean="0"/>
              <a:t>60دقيقة </a:t>
            </a:r>
            <a:r>
              <a:rPr lang="ar-IQ" dirty="0"/>
              <a:t>) .</a:t>
            </a:r>
            <a:endParaRPr lang="en-US" dirty="0"/>
          </a:p>
          <a:p>
            <a:r>
              <a:rPr lang="ar-IQ" dirty="0"/>
              <a:t>(</a:t>
            </a:r>
            <a:r>
              <a:rPr lang="ar-IQ" dirty="0" smtClean="0"/>
              <a:t>60 دقيقة </a:t>
            </a:r>
            <a:r>
              <a:rPr lang="ar-IQ" dirty="0"/>
              <a:t>×1.21=72.6 </a:t>
            </a:r>
            <a:r>
              <a:rPr lang="ar-IQ" dirty="0" smtClean="0"/>
              <a:t>سعرة حرارية  </a:t>
            </a:r>
            <a:r>
              <a:rPr lang="ar-IQ" dirty="0"/>
              <a:t>في الساعة </a:t>
            </a:r>
            <a:r>
              <a:rPr lang="ar-IQ" dirty="0" smtClean="0"/>
              <a:t>.</a:t>
            </a:r>
          </a:p>
          <a:p>
            <a:r>
              <a:rPr lang="ar-IQ" dirty="0" smtClean="0"/>
              <a:t>فعندما يكون وزن الرياضي 66 كغم فعندها يضرب   (حاصل التنفس ) </a:t>
            </a:r>
            <a:r>
              <a:rPr lang="ar-IQ" dirty="0"/>
              <a:t>لجسم الانسان يساوي (0.83 </a:t>
            </a:r>
            <a:r>
              <a:rPr lang="ar-IQ" dirty="0" smtClean="0"/>
              <a:t>سعرة حرارية /كغم/</a:t>
            </a:r>
            <a:r>
              <a:rPr lang="en-US" dirty="0"/>
              <a:t>C°</a:t>
            </a:r>
            <a:r>
              <a:rPr lang="ar-IQ" dirty="0"/>
              <a:t>) </a:t>
            </a:r>
            <a:r>
              <a:rPr lang="ar-IQ" dirty="0" smtClean="0"/>
              <a:t>في وزن الجسم اي  </a:t>
            </a:r>
            <a:r>
              <a:rPr lang="ar-IQ" dirty="0"/>
              <a:t>(66كغم ×0.83= </a:t>
            </a:r>
            <a:r>
              <a:rPr lang="ar-IQ" dirty="0" smtClean="0"/>
              <a:t>55سعرة حرارية ) اي عدد السعرات الموازية لوزن الجسم ولكن </a:t>
            </a:r>
            <a:endParaRPr lang="en-US" dirty="0"/>
          </a:p>
          <a:p>
            <a:r>
              <a:rPr lang="ar-IQ" dirty="0" smtClean="0"/>
              <a:t>عند </a:t>
            </a:r>
            <a:r>
              <a:rPr lang="ar-IQ" dirty="0"/>
              <a:t>تقسيم عدد السعرات في الراحة على عدد السعرات المخزونة (</a:t>
            </a:r>
            <a:r>
              <a:rPr lang="ar-IQ" dirty="0" smtClean="0"/>
              <a:t>72.6سعرة </a:t>
            </a:r>
            <a:r>
              <a:rPr lang="ar-IQ" dirty="0"/>
              <a:t>÷ </a:t>
            </a:r>
            <a:r>
              <a:rPr lang="ar-IQ" dirty="0" smtClean="0"/>
              <a:t>55سعرة </a:t>
            </a:r>
            <a:r>
              <a:rPr lang="ar-IQ" dirty="0"/>
              <a:t>= </a:t>
            </a:r>
            <a:r>
              <a:rPr lang="ar-IQ" dirty="0" smtClean="0"/>
              <a:t>1.32 </a:t>
            </a:r>
            <a:r>
              <a:rPr lang="en-US" dirty="0"/>
              <a:t>C°</a:t>
            </a:r>
            <a:r>
              <a:rPr lang="ar-IQ" dirty="0"/>
              <a:t> تزداد درجة الحرارة في الساعة </a:t>
            </a:r>
            <a:r>
              <a:rPr lang="ar-IQ" dirty="0" smtClean="0"/>
              <a:t>)</a:t>
            </a:r>
          </a:p>
          <a:p>
            <a:r>
              <a:rPr lang="ar-SA" dirty="0" smtClean="0">
                <a:solidFill>
                  <a:srgbClr val="FF0000"/>
                </a:solidFill>
              </a:rPr>
              <a:t>والسعر</a:t>
            </a:r>
            <a:r>
              <a:rPr lang="ar-SA" dirty="0">
                <a:solidFill>
                  <a:srgbClr val="FF0000"/>
                </a:solidFill>
              </a:rPr>
              <a:t> الحراري هو مصطلح فيزيائي، يعرّف بأنه مقدار الطاقة اللازمة لرفع درجة حرارة غرام واحد من الماء درجة </a:t>
            </a:r>
            <a:r>
              <a:rPr lang="ar-IQ" dirty="0" smtClean="0">
                <a:solidFill>
                  <a:srgbClr val="FF0000"/>
                </a:solidFill>
              </a:rPr>
              <a:t>(</a:t>
            </a:r>
            <a:r>
              <a:rPr lang="ar-SA" dirty="0" smtClean="0">
                <a:solidFill>
                  <a:srgbClr val="FF0000"/>
                </a:solidFill>
              </a:rPr>
              <a:t>مئوية</a:t>
            </a:r>
            <a:r>
              <a:rPr lang="ar-IQ" dirty="0" smtClean="0">
                <a:solidFill>
                  <a:srgbClr val="FF0000"/>
                </a:solidFill>
              </a:rPr>
              <a:t>)</a:t>
            </a:r>
            <a:r>
              <a:rPr lang="ar-SA" dirty="0" smtClean="0">
                <a:solidFill>
                  <a:srgbClr val="FF0000"/>
                </a:solidFill>
              </a:rPr>
              <a:t> </a:t>
            </a:r>
            <a:r>
              <a:rPr lang="ar-SA" dirty="0">
                <a:solidFill>
                  <a:srgbClr val="FF0000"/>
                </a:solidFill>
              </a:rPr>
              <a:t>"</a:t>
            </a:r>
            <a:r>
              <a:rPr lang="ar-SA" dirty="0" smtClean="0">
                <a:solidFill>
                  <a:srgbClr val="FF0000"/>
                </a:solidFill>
              </a:rPr>
              <a:t>سلسي</a:t>
            </a:r>
            <a:r>
              <a:rPr lang="ar-IQ" dirty="0" smtClean="0">
                <a:solidFill>
                  <a:srgbClr val="FF0000"/>
                </a:solidFill>
              </a:rPr>
              <a:t>ة</a:t>
            </a:r>
            <a:r>
              <a:rPr lang="ar-SA" dirty="0" smtClean="0">
                <a:solidFill>
                  <a:srgbClr val="FF0000"/>
                </a:solidFill>
              </a:rPr>
              <a:t>" </a:t>
            </a:r>
            <a:r>
              <a:rPr lang="ar-SA" dirty="0">
                <a:solidFill>
                  <a:srgbClr val="FF0000"/>
                </a:solidFill>
              </a:rPr>
              <a:t>واحدة، ويرمز له بـ(</a:t>
            </a:r>
            <a:r>
              <a:rPr lang="en-US" dirty="0" err="1">
                <a:solidFill>
                  <a:srgbClr val="FF0000"/>
                </a:solidFill>
              </a:rPr>
              <a:t>cal</a:t>
            </a:r>
            <a:r>
              <a:rPr lang="en-US" dirty="0">
                <a:solidFill>
                  <a:srgbClr val="FF0000"/>
                </a:solidFill>
              </a:rPr>
              <a:t>)، </a:t>
            </a:r>
            <a:r>
              <a:rPr lang="ar-SA" dirty="0">
                <a:solidFill>
                  <a:srgbClr val="FF0000"/>
                </a:solidFill>
              </a:rPr>
              <a:t>مع حرف "سي" المكتوب بحرف صغير</a:t>
            </a:r>
            <a:endParaRPr lang="en-US" dirty="0"/>
          </a:p>
          <a:p>
            <a:endParaRPr lang="ar-IQ" dirty="0"/>
          </a:p>
        </p:txBody>
      </p:sp>
    </p:spTree>
    <p:extLst>
      <p:ext uri="{BB962C8B-B14F-4D97-AF65-F5344CB8AC3E}">
        <p14:creationId xmlns:p14="http://schemas.microsoft.com/office/powerpoint/2010/main" val="1193533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p:spPr>
        <p:txBody>
          <a:bodyPr>
            <a:normAutofit/>
          </a:bodyPr>
          <a:lstStyle/>
          <a:p>
            <a:r>
              <a:rPr lang="ar-IQ" sz="3600" b="1" dirty="0"/>
              <a:t>مقدمة </a:t>
            </a:r>
            <a:endParaRPr lang="ar-IQ" sz="3600" dirty="0"/>
          </a:p>
        </p:txBody>
      </p:sp>
      <p:sp>
        <p:nvSpPr>
          <p:cNvPr id="3" name="عنصر نائب للمحتوى 2"/>
          <p:cNvSpPr>
            <a:spLocks noGrp="1"/>
          </p:cNvSpPr>
          <p:nvPr>
            <p:ph idx="1"/>
          </p:nvPr>
        </p:nvSpPr>
        <p:spPr>
          <a:xfrm>
            <a:off x="107504" y="1124744"/>
            <a:ext cx="8856984" cy="5616624"/>
          </a:xfrm>
        </p:spPr>
        <p:txBody>
          <a:bodyPr>
            <a:normAutofit fontScale="92500" lnSpcReduction="10000"/>
          </a:bodyPr>
          <a:lstStyle/>
          <a:p>
            <a:pPr algn="just"/>
            <a:r>
              <a:rPr lang="ar-IQ" dirty="0" smtClean="0"/>
              <a:t>ان </a:t>
            </a:r>
            <a:r>
              <a:rPr lang="ar-IQ" dirty="0"/>
              <a:t>جميع الظواهر المحيطة بنا تؤثر ايجابا وسلبا على اجسامنا ولكن من خلال التقدم التقني والعلمي اصبح من الممكن درء الاخطار من تلك الظواهر او توظيفها ايجابا الى صحتنا قدر المستطاع </a:t>
            </a:r>
            <a:r>
              <a:rPr lang="ar-IQ" dirty="0" smtClean="0"/>
              <a:t>(الملاعب المغلقة والقاعات المغلقة التي يمكن السيطرة عليها في الشتاء والصيف )  .وان </a:t>
            </a:r>
            <a:r>
              <a:rPr lang="ar-IQ" dirty="0"/>
              <a:t>درجة الحرارة </a:t>
            </a:r>
            <a:r>
              <a:rPr lang="ar-IQ" dirty="0" smtClean="0"/>
              <a:t>لا يمكن </a:t>
            </a:r>
            <a:r>
              <a:rPr lang="ar-IQ" dirty="0"/>
              <a:t>الاستغناء عنها ولكن ضمن الحدود الطبيعية التي يمكن دفع الاخطار التي ربما تسببها على صحتنا خاصة عند ممارسة النشاط الرياضي . وكما نعرف ان درجة الحرارة الطبيعية الداخلية </a:t>
            </a:r>
            <a:r>
              <a:rPr lang="ar-IQ" dirty="0" err="1"/>
              <a:t>للانسان</a:t>
            </a:r>
            <a:r>
              <a:rPr lang="ar-IQ" dirty="0"/>
              <a:t> تكون في أوطئ مستوياتها عند الصباح الباكر وتصل الى </a:t>
            </a:r>
            <a:r>
              <a:rPr lang="ar-IQ" dirty="0" smtClean="0"/>
              <a:t>(36- 36.5م</a:t>
            </a:r>
            <a:r>
              <a:rPr lang="ar-IQ" dirty="0"/>
              <a:t>) وفي أعلى معدل لها يكون عند الظهيرة ويصل الى (</a:t>
            </a:r>
            <a:r>
              <a:rPr lang="ar-IQ" dirty="0" smtClean="0"/>
              <a:t>37.3م- 37.5) </a:t>
            </a:r>
            <a:r>
              <a:rPr lang="ar-IQ" dirty="0"/>
              <a:t>تقريبا .وان الانسان يعد من ذوي الدم الحار او ذوي درجة الحرارة الثابتة اذ باختلاف المناخ والطقس فهو يمتلك من الاجهزة التي تعمل على الحفاظ على درجة حرارته عند المستوى الطبيعي .</a:t>
            </a:r>
            <a:endParaRPr lang="en-US" dirty="0"/>
          </a:p>
          <a:p>
            <a:endParaRPr lang="en-US" dirty="0"/>
          </a:p>
          <a:p>
            <a:endParaRPr lang="ar-IQ" dirty="0"/>
          </a:p>
        </p:txBody>
      </p:sp>
    </p:spTree>
    <p:extLst>
      <p:ext uri="{BB962C8B-B14F-4D97-AF65-F5344CB8AC3E}">
        <p14:creationId xmlns:p14="http://schemas.microsoft.com/office/powerpoint/2010/main" val="3396129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579296" cy="6192688"/>
          </a:xfrm>
        </p:spPr>
        <p:txBody>
          <a:bodyPr>
            <a:normAutofit fontScale="92500" lnSpcReduction="10000"/>
          </a:bodyPr>
          <a:lstStyle/>
          <a:p>
            <a:r>
              <a:rPr lang="ar-IQ" b="1" u="sng" dirty="0"/>
              <a:t>اما اثناء الجهد البدني </a:t>
            </a:r>
            <a:endParaRPr lang="en-US" dirty="0"/>
          </a:p>
          <a:p>
            <a:r>
              <a:rPr lang="ar-IQ" dirty="0"/>
              <a:t>اذا قمنا باختبار احد الرياضيين بركض المسافات الطويلة او لاعب كرة القدم اثناء المنافسة ووجد ان اللاعب يستهلك في الدقيقة الواحدة (1.5لتر )من الاوكسجين  فان عدد السعرات الحرارية في الدقيقة هي (</a:t>
            </a:r>
            <a:r>
              <a:rPr lang="ar-IQ" dirty="0" smtClean="0"/>
              <a:t>1.5×4.83سعرة= 7.25سعرة </a:t>
            </a:r>
            <a:r>
              <a:rPr lang="ar-IQ" dirty="0"/>
              <a:t>بالدقيقة ) اما في الساعة (</a:t>
            </a:r>
            <a:r>
              <a:rPr lang="ar-IQ" dirty="0" smtClean="0"/>
              <a:t>7.25×60 دقيقة  </a:t>
            </a:r>
            <a:r>
              <a:rPr lang="ar-IQ" dirty="0"/>
              <a:t>= 434.7 </a:t>
            </a:r>
            <a:r>
              <a:rPr lang="ar-IQ" dirty="0" smtClean="0"/>
              <a:t>سعرة </a:t>
            </a:r>
            <a:r>
              <a:rPr lang="ar-IQ" dirty="0"/>
              <a:t>في الساعة ) .</a:t>
            </a:r>
            <a:endParaRPr lang="en-US" dirty="0"/>
          </a:p>
          <a:p>
            <a:r>
              <a:rPr lang="ar-IQ" dirty="0"/>
              <a:t>وعندما يكون وزن الرياضي (66كغم ) والوزن الحراري لجسم الانسان (0.83 </a:t>
            </a:r>
            <a:r>
              <a:rPr lang="ar-IQ" dirty="0" smtClean="0"/>
              <a:t>سعرة/كغم/</a:t>
            </a:r>
            <a:r>
              <a:rPr lang="en-US" dirty="0"/>
              <a:t>C°</a:t>
            </a:r>
            <a:r>
              <a:rPr lang="ar-IQ" dirty="0"/>
              <a:t>) فعليه يخزن </a:t>
            </a:r>
            <a:r>
              <a:rPr lang="ar-IQ" dirty="0" smtClean="0"/>
              <a:t>55سعرة </a:t>
            </a:r>
            <a:r>
              <a:rPr lang="ar-IQ" dirty="0"/>
              <a:t>من الحرارة </a:t>
            </a:r>
            <a:r>
              <a:rPr lang="ar-IQ" dirty="0" smtClean="0"/>
              <a:t>وعند </a:t>
            </a:r>
            <a:r>
              <a:rPr lang="ar-IQ" dirty="0"/>
              <a:t>تقسيم عدد السعرات المصروفة في الجهد (434.7 </a:t>
            </a:r>
            <a:r>
              <a:rPr lang="ar-IQ" dirty="0" smtClean="0"/>
              <a:t>سعرة </a:t>
            </a:r>
            <a:r>
              <a:rPr lang="ar-IQ" dirty="0"/>
              <a:t>) ÷ الخزين (</a:t>
            </a:r>
            <a:r>
              <a:rPr lang="ar-IQ" dirty="0" smtClean="0"/>
              <a:t>55سعرة </a:t>
            </a:r>
            <a:r>
              <a:rPr lang="ar-IQ" dirty="0"/>
              <a:t>) = 7.90 </a:t>
            </a:r>
            <a:r>
              <a:rPr lang="en-US" dirty="0"/>
              <a:t>C°</a:t>
            </a:r>
            <a:r>
              <a:rPr lang="ar-IQ" dirty="0"/>
              <a:t>  ترتفع درجة الحرارة في الساعة </a:t>
            </a:r>
            <a:r>
              <a:rPr lang="ar-IQ" dirty="0" smtClean="0"/>
              <a:t>فاذا </a:t>
            </a:r>
            <a:r>
              <a:rPr lang="ar-IQ" dirty="0"/>
              <a:t>لم توجد آليات التحكم بفقد الحرارة فان ذلك سوف يؤدي الى وفاة الرياضي </a:t>
            </a:r>
            <a:endParaRPr lang="en-US" dirty="0"/>
          </a:p>
          <a:p>
            <a:r>
              <a:rPr lang="ar-IQ" dirty="0"/>
              <a:t> </a:t>
            </a:r>
            <a:endParaRPr lang="en-US" dirty="0"/>
          </a:p>
          <a:p>
            <a:endParaRPr lang="ar-IQ" dirty="0"/>
          </a:p>
        </p:txBody>
      </p:sp>
    </p:spTree>
    <p:extLst>
      <p:ext uri="{BB962C8B-B14F-4D97-AF65-F5344CB8AC3E}">
        <p14:creationId xmlns:p14="http://schemas.microsoft.com/office/powerpoint/2010/main" val="1240862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1080120"/>
          </a:xfrm>
        </p:spPr>
        <p:txBody>
          <a:bodyPr>
            <a:normAutofit/>
          </a:bodyPr>
          <a:lstStyle/>
          <a:p>
            <a:pPr lvl="0">
              <a:lnSpc>
                <a:spcPct val="115000"/>
              </a:lnSpc>
              <a:spcAft>
                <a:spcPts val="1000"/>
              </a:spcAft>
            </a:pPr>
            <a:r>
              <a:rPr lang="ar-IQ" sz="3200" b="1" dirty="0" err="1" smtClean="0">
                <a:cs typeface="+mn-cs"/>
              </a:rPr>
              <a:t>تاثير</a:t>
            </a:r>
            <a:r>
              <a:rPr lang="ar-IQ" sz="3200" b="1" dirty="0" smtClean="0">
                <a:cs typeface="+mn-cs"/>
              </a:rPr>
              <a:t> ارتفاع درجات الحرارة على بعض وظائف الجسم</a:t>
            </a:r>
            <a:endParaRPr lang="ar-IQ" sz="3200" b="1" dirty="0">
              <a:cs typeface="+mn-cs"/>
            </a:endParaRPr>
          </a:p>
        </p:txBody>
      </p:sp>
      <p:sp>
        <p:nvSpPr>
          <p:cNvPr id="14" name="عنصر نائب للمحتوى 13"/>
          <p:cNvSpPr>
            <a:spLocks noGrp="1"/>
          </p:cNvSpPr>
          <p:nvPr>
            <p:ph idx="1"/>
          </p:nvPr>
        </p:nvSpPr>
        <p:spPr>
          <a:xfrm>
            <a:off x="107504" y="1600200"/>
            <a:ext cx="8928992" cy="5141168"/>
          </a:xfrm>
        </p:spPr>
        <p:txBody>
          <a:bodyPr>
            <a:normAutofit/>
          </a:bodyPr>
          <a:lstStyle/>
          <a:p>
            <a:pPr marL="0" indent="0" algn="just" fontAlgn="base">
              <a:spcBef>
                <a:spcPct val="0"/>
              </a:spcBef>
              <a:spcAft>
                <a:spcPct val="0"/>
              </a:spcAft>
              <a:buNone/>
            </a:pPr>
            <a:r>
              <a:rPr lang="ar-IQ" b="1" dirty="0">
                <a:latin typeface="Calibri" pitchFamily="34" charset="0"/>
                <a:ea typeface="Calibri" pitchFamily="34" charset="0"/>
                <a:cs typeface="Arial" pitchFamily="34" charset="0"/>
              </a:rPr>
              <a:t>اولا: ماهي </a:t>
            </a:r>
            <a:r>
              <a:rPr lang="ar-IQ" b="1" dirty="0" err="1">
                <a:latin typeface="Calibri" pitchFamily="34" charset="0"/>
                <a:ea typeface="Calibri" pitchFamily="34" charset="0"/>
                <a:cs typeface="Arial" pitchFamily="34" charset="0"/>
              </a:rPr>
              <a:t>تاثير</a:t>
            </a:r>
            <a:r>
              <a:rPr lang="ar-IQ" b="1" dirty="0">
                <a:latin typeface="Calibri" pitchFamily="34" charset="0"/>
                <a:ea typeface="Calibri" pitchFamily="34" charset="0"/>
                <a:cs typeface="Arial" pitchFamily="34" charset="0"/>
              </a:rPr>
              <a:t> الحرارة على عمل الانزيمات ومنها انتاج الطاقة .</a:t>
            </a:r>
            <a:endParaRPr lang="ar-IQ" dirty="0" smtClean="0"/>
          </a:p>
          <a:p>
            <a:pPr marL="0" indent="0" algn="just" fontAlgn="base">
              <a:spcBef>
                <a:spcPct val="0"/>
              </a:spcBef>
              <a:spcAft>
                <a:spcPct val="0"/>
              </a:spcAft>
              <a:buNone/>
            </a:pPr>
            <a:r>
              <a:rPr lang="ar-SA" dirty="0" smtClean="0"/>
              <a:t>الانزيمات </a:t>
            </a:r>
            <a:r>
              <a:rPr lang="ar-IQ" dirty="0" smtClean="0"/>
              <a:t>: </a:t>
            </a:r>
            <a:r>
              <a:rPr lang="ar-SA" dirty="0" smtClean="0"/>
              <a:t>هي </a:t>
            </a:r>
            <a:r>
              <a:rPr lang="ar-SA" dirty="0"/>
              <a:t>محفزات فعالة جدا </a:t>
            </a:r>
            <a:r>
              <a:rPr lang="ar-SA" dirty="0" smtClean="0"/>
              <a:t>للتفاعلات </a:t>
            </a:r>
            <a:r>
              <a:rPr lang="ar-SA" dirty="0"/>
              <a:t>الكيميائية </a:t>
            </a:r>
            <a:r>
              <a:rPr lang="ar-SA" dirty="0" smtClean="0"/>
              <a:t>الحيوية</a:t>
            </a:r>
            <a:r>
              <a:rPr lang="ar-IQ" dirty="0" smtClean="0"/>
              <a:t> فهي تقوم بتسريع عملية التفاعل .</a:t>
            </a:r>
          </a:p>
          <a:p>
            <a:pPr marL="0" indent="0" algn="just" fontAlgn="base">
              <a:spcBef>
                <a:spcPct val="0"/>
              </a:spcBef>
              <a:spcAft>
                <a:spcPct val="0"/>
              </a:spcAft>
              <a:buNone/>
            </a:pPr>
            <a:r>
              <a:rPr lang="ar-IQ" b="1" dirty="0" smtClean="0"/>
              <a:t>وان نشاط الانزيم يعتمد على درجة حموضة معينة ودرجة حرارة معينة</a:t>
            </a:r>
            <a:r>
              <a:rPr lang="ar-IQ" dirty="0" smtClean="0"/>
              <a:t> وافضلها تكون عند درجة الحرارة الطبيعية  36.7 فعند اداء الجهد البدني وبأجواء حارة ولا يتمكن الجسم من التخلص من الحرارة الزائدة وتصل درجة الحرارة الى معدل 41 مئوية فما فوق يتسبب ذلك بانخفاض نشاط </a:t>
            </a:r>
            <a:r>
              <a:rPr lang="ar-IQ" dirty="0" err="1" smtClean="0"/>
              <a:t>الانزيمي</a:t>
            </a:r>
            <a:r>
              <a:rPr lang="ar-IQ" dirty="0" smtClean="0"/>
              <a:t> مسبب انخفاض نشاط التفاعل ومنا تفاعلات انتاج الطاقة مسببا انخفاض الاداء .كما هو مبين في الشكل التالي :</a:t>
            </a:r>
          </a:p>
          <a:p>
            <a:pPr marL="0" indent="0" algn="just" fontAlgn="base">
              <a:spcBef>
                <a:spcPct val="0"/>
              </a:spcBef>
              <a:spcAft>
                <a:spcPct val="0"/>
              </a:spcAft>
              <a:buNone/>
            </a:pPr>
            <a:endParaRPr lang="ar-IQ" sz="3600" dirty="0" smtClean="0"/>
          </a:p>
          <a:p>
            <a:pPr marL="0" indent="0" algn="just" fontAlgn="base">
              <a:spcBef>
                <a:spcPct val="0"/>
              </a:spcBef>
              <a:spcAft>
                <a:spcPct val="0"/>
              </a:spcAft>
              <a:buNone/>
            </a:pPr>
            <a:endParaRPr lang="ar-IQ" sz="4000" dirty="0"/>
          </a:p>
          <a:p>
            <a:pPr marL="0" indent="0" algn="just" fontAlgn="base">
              <a:spcBef>
                <a:spcPct val="0"/>
              </a:spcBef>
              <a:spcAft>
                <a:spcPct val="0"/>
              </a:spcAft>
              <a:buNone/>
            </a:pPr>
            <a:endParaRPr lang="ar-IQ" sz="4000" dirty="0" smtClean="0"/>
          </a:p>
          <a:p>
            <a:endParaRPr lang="ar-IQ" dirty="0"/>
          </a:p>
        </p:txBody>
      </p:sp>
    </p:spTree>
    <p:extLst>
      <p:ext uri="{BB962C8B-B14F-4D97-AF65-F5344CB8AC3E}">
        <p14:creationId xmlns:p14="http://schemas.microsoft.com/office/powerpoint/2010/main" val="554356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درجة الحرارة المثلى -نسبة التفاعل </a:t>
            </a:r>
            <a:endParaRPr lang="ar-IQ" dirty="0"/>
          </a:p>
        </p:txBody>
      </p:sp>
      <p:pic>
        <p:nvPicPr>
          <p:cNvPr id="4" name="عنصر نائب للمحتوى 3" descr="رسم بياني لنشاط إنزيم الآيات درجات الحرارة"/>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5" y="1303674"/>
            <a:ext cx="5003464" cy="4451176"/>
          </a:xfrm>
          <a:prstGeom prst="rect">
            <a:avLst/>
          </a:prstGeom>
          <a:noFill/>
          <a:ln>
            <a:noFill/>
          </a:ln>
        </p:spPr>
      </p:pic>
    </p:spTree>
    <p:extLst>
      <p:ext uri="{BB962C8B-B14F-4D97-AF65-F5344CB8AC3E}">
        <p14:creationId xmlns:p14="http://schemas.microsoft.com/office/powerpoint/2010/main" val="851222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507288" cy="6264696"/>
          </a:xfrm>
        </p:spPr>
        <p:txBody>
          <a:bodyPr>
            <a:normAutofit fontScale="77500" lnSpcReduction="20000"/>
          </a:bodyPr>
          <a:lstStyle/>
          <a:p>
            <a:pPr marL="0" indent="0" algn="just">
              <a:buNone/>
            </a:pPr>
            <a:r>
              <a:rPr lang="ar-IQ" sz="3600" b="1" u="sng" dirty="0"/>
              <a:t>ثانيا: ماهي </a:t>
            </a:r>
            <a:r>
              <a:rPr lang="ar-IQ" sz="3600" b="1" u="sng" dirty="0" err="1"/>
              <a:t>تاثير</a:t>
            </a:r>
            <a:r>
              <a:rPr lang="ar-IQ" sz="3600" b="1" u="sng" dirty="0"/>
              <a:t> الحرارة على عمل التنفس </a:t>
            </a:r>
            <a:endParaRPr lang="en-US" sz="3600" dirty="0"/>
          </a:p>
          <a:p>
            <a:pPr marL="0" indent="0" algn="just">
              <a:buNone/>
            </a:pPr>
            <a:r>
              <a:rPr lang="ar-IQ" sz="3600" dirty="0"/>
              <a:t>ارتفاع درجة الحرارة للبيئة الخارجية فوق (37م ) يبدأ الجهاز التنفسي بزيادة حجم التهوية الرئوية من خلال زيادة عدد مرات التنفس وعمق التنفس من اجل التخلص من الحرارة وكذلك هذا يشمل زيادة درجة حرارة البيئة الداخلية </a:t>
            </a:r>
            <a:r>
              <a:rPr lang="ar-IQ" sz="3600" dirty="0" smtClean="0"/>
              <a:t>للجسم. </a:t>
            </a:r>
            <a:r>
              <a:rPr lang="ar-IQ" sz="3600" dirty="0"/>
              <a:t>فضلا عن ان الزيادة في درجة الحرارة عند الحدود المقبولة يزيد من حجم الانتشار الاوكسجين وثاني اوكسيد الكاربون في جميع مراحل التنفس </a:t>
            </a:r>
            <a:r>
              <a:rPr lang="ar-IQ" sz="3600" dirty="0" smtClean="0"/>
              <a:t>.</a:t>
            </a:r>
          </a:p>
          <a:p>
            <a:pPr marL="0" indent="0" algn="just">
              <a:buNone/>
            </a:pPr>
            <a:r>
              <a:rPr lang="ar-SA" sz="3600" dirty="0"/>
              <a:t>وبهذا </a:t>
            </a:r>
            <a:r>
              <a:rPr lang="ar-SA" sz="3600" dirty="0" err="1"/>
              <a:t>الشان</a:t>
            </a:r>
            <a:r>
              <a:rPr lang="ar-SA" sz="3600" dirty="0"/>
              <a:t> اثبتت دراسة فنك</a:t>
            </a:r>
            <a:r>
              <a:rPr lang="en-US" sz="3600" dirty="0"/>
              <a:t> ( Fink ) </a:t>
            </a:r>
            <a:r>
              <a:rPr lang="ar-SA" sz="3600" dirty="0"/>
              <a:t>ان التدريب خلال الحرارة يزيد</a:t>
            </a:r>
            <a:r>
              <a:rPr lang="en-US" sz="3600" dirty="0"/>
              <a:t> </a:t>
            </a:r>
            <a:r>
              <a:rPr lang="ar-SA" sz="3600" dirty="0"/>
              <a:t>من اخذ الاوكسجين مما يسبب استخدام كمية اكبر من </a:t>
            </a:r>
            <a:r>
              <a:rPr lang="ar-SA" sz="3600" dirty="0" smtClean="0"/>
              <a:t>الجلايكوجين </a:t>
            </a:r>
            <a:r>
              <a:rPr lang="ar-SA" sz="3600" dirty="0"/>
              <a:t>من قبل العضلات العاملة</a:t>
            </a:r>
            <a:r>
              <a:rPr lang="en-US" sz="3600" dirty="0"/>
              <a:t> </a:t>
            </a:r>
            <a:r>
              <a:rPr lang="ar-SA" sz="3600" dirty="0"/>
              <a:t>مقارنة بالتدريب خلال الجو البارد </a:t>
            </a:r>
            <a:endParaRPr lang="ar-IQ" sz="3600" dirty="0" smtClean="0"/>
          </a:p>
          <a:p>
            <a:pPr marL="0" indent="0" algn="just">
              <a:buNone/>
            </a:pPr>
            <a:r>
              <a:rPr lang="ar-IQ" sz="3600" dirty="0" smtClean="0"/>
              <a:t>و</a:t>
            </a:r>
            <a:r>
              <a:rPr lang="ar-SA" sz="3600" dirty="0" smtClean="0"/>
              <a:t>ان </a:t>
            </a:r>
            <a:r>
              <a:rPr lang="ar-SA" sz="3600" dirty="0"/>
              <a:t>هذا </a:t>
            </a:r>
            <a:r>
              <a:rPr lang="ar-SA" sz="3600" dirty="0" err="1"/>
              <a:t>التاثير</a:t>
            </a:r>
            <a:r>
              <a:rPr lang="ar-SA" sz="3600" dirty="0"/>
              <a:t> يخضع الى نوع الفعالية </a:t>
            </a:r>
            <a:r>
              <a:rPr lang="ar-SA" sz="3600" dirty="0" smtClean="0"/>
              <a:t>ف</a:t>
            </a:r>
            <a:r>
              <a:rPr lang="ar-IQ" sz="3600" dirty="0" smtClean="0"/>
              <a:t>في ال</a:t>
            </a:r>
            <a:r>
              <a:rPr lang="ar-SA" sz="3600" dirty="0" smtClean="0"/>
              <a:t>قفز </a:t>
            </a:r>
            <a:r>
              <a:rPr lang="ar-IQ" sz="3600" dirty="0" smtClean="0"/>
              <a:t>ب</a:t>
            </a:r>
            <a:r>
              <a:rPr lang="ar-SA" sz="3600" dirty="0" smtClean="0"/>
              <a:t>الزانة </a:t>
            </a:r>
            <a:r>
              <a:rPr lang="ar-SA" sz="3600" dirty="0"/>
              <a:t>أو</a:t>
            </a:r>
            <a:r>
              <a:rPr lang="en-US" sz="3600" dirty="0"/>
              <a:t> </a:t>
            </a:r>
            <a:r>
              <a:rPr lang="ar-SA" sz="3600" dirty="0"/>
              <a:t>راكض الـ (100) م مثلا قد لا يلاحظ عليهم أي تغيير في الاداء خلال الجو الحار بينما</a:t>
            </a:r>
            <a:r>
              <a:rPr lang="en-US" sz="3600" dirty="0"/>
              <a:t> </a:t>
            </a:r>
            <a:r>
              <a:rPr lang="ar-SA" sz="3600" dirty="0"/>
              <a:t>نلاحظ لاعب كرة القدم والسلة قد ينخفض مستواه الى حد ملحوظ في الظروف نفسها بسبب</a:t>
            </a:r>
            <a:r>
              <a:rPr lang="en-US" sz="3600" dirty="0"/>
              <a:t> </a:t>
            </a:r>
            <a:r>
              <a:rPr lang="ar-SA" sz="3600" dirty="0"/>
              <a:t>ارتفاع درجة حرارته الداخلية من خلال زيادة الحرارة الناتجة من التفاعلات</a:t>
            </a:r>
            <a:r>
              <a:rPr lang="en-US" sz="3600" dirty="0"/>
              <a:t> </a:t>
            </a:r>
            <a:r>
              <a:rPr lang="ar-SA" sz="3600" dirty="0"/>
              <a:t>الكيمياوية </a:t>
            </a:r>
            <a:r>
              <a:rPr lang="ar-SA" sz="3600" dirty="0" err="1"/>
              <a:t>الاوكسجينية</a:t>
            </a:r>
            <a:r>
              <a:rPr lang="ar-SA" sz="3600" dirty="0"/>
              <a:t> </a:t>
            </a:r>
            <a:r>
              <a:rPr lang="ar-IQ" sz="3600" dirty="0" smtClean="0"/>
              <a:t>.</a:t>
            </a:r>
            <a:endParaRPr lang="en-US" sz="3600" dirty="0"/>
          </a:p>
          <a:p>
            <a:endParaRPr lang="ar-IQ" dirty="0"/>
          </a:p>
        </p:txBody>
      </p:sp>
    </p:spTree>
    <p:extLst>
      <p:ext uri="{BB962C8B-B14F-4D97-AF65-F5344CB8AC3E}">
        <p14:creationId xmlns:p14="http://schemas.microsoft.com/office/powerpoint/2010/main" val="955313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16632"/>
            <a:ext cx="8784976" cy="6624736"/>
          </a:xfrm>
        </p:spPr>
        <p:txBody>
          <a:bodyPr>
            <a:normAutofit lnSpcReduction="10000"/>
          </a:bodyPr>
          <a:lstStyle/>
          <a:p>
            <a:pPr marL="0" indent="0" algn="just">
              <a:buNone/>
            </a:pPr>
            <a:r>
              <a:rPr lang="ar-IQ" b="1" u="sng" dirty="0" smtClean="0"/>
              <a:t>ثالثا</a:t>
            </a:r>
            <a:r>
              <a:rPr lang="ar-IQ" b="1" u="sng" dirty="0"/>
              <a:t>: ماهي </a:t>
            </a:r>
            <a:r>
              <a:rPr lang="ar-IQ" b="1" u="sng" dirty="0" err="1"/>
              <a:t>تاثير</a:t>
            </a:r>
            <a:r>
              <a:rPr lang="ar-IQ" b="1" u="sng" dirty="0"/>
              <a:t> الحرارة على عمل القلب </a:t>
            </a:r>
            <a:endParaRPr lang="en-US" dirty="0"/>
          </a:p>
          <a:p>
            <a:pPr marL="0" indent="0" algn="just">
              <a:buNone/>
            </a:pPr>
            <a:r>
              <a:rPr lang="ar-IQ" dirty="0"/>
              <a:t>ارتفاع درجة الحرارة للبيئة الخارجية فوق (37م ) تبدأ عضلة القلب بزيادة الناتج القلبي من خلال زيادة عدد ضربات القلب وحجم الدم المدفوع وكذلك هذا يشمل زيادة درجة حرارة البيئة الداخلية للجسم والسبب يعود الى تدفق جزء (30%) من الناتج الى المنطقة الجلدية لفقد الحرارة الداخلية بطريق الاشعاع </a:t>
            </a:r>
            <a:r>
              <a:rPr lang="ar-IQ" dirty="0" smtClean="0"/>
              <a:t>.(زيادة معدل ضربات القلب درجة حرارة واحدة يقابلها 10 ضربات بالقلب ) ويزيد الناتج القلب )</a:t>
            </a:r>
            <a:endParaRPr lang="en-US" dirty="0"/>
          </a:p>
          <a:p>
            <a:pPr marL="0" indent="0">
              <a:buNone/>
            </a:pPr>
            <a:r>
              <a:rPr lang="ar-IQ" b="1" u="sng" dirty="0" smtClean="0"/>
              <a:t>رابعا : ماهي </a:t>
            </a:r>
            <a:r>
              <a:rPr lang="ar-IQ" b="1" u="sng" dirty="0" err="1"/>
              <a:t>تاثير</a:t>
            </a:r>
            <a:r>
              <a:rPr lang="ar-IQ" b="1" u="sng" dirty="0"/>
              <a:t> الحرارة على عمل العضلات:</a:t>
            </a:r>
            <a:endParaRPr lang="en-US" dirty="0"/>
          </a:p>
          <a:p>
            <a:pPr marL="0" indent="0">
              <a:buNone/>
            </a:pPr>
            <a:r>
              <a:rPr lang="ar-IQ" dirty="0"/>
              <a:t>كما هو معروف ان البروتينات هي مواد لزجة وان درجة الحرارة تعمل على تقليل لزوجتها ولكن بعد درجة حرارة (41م) </a:t>
            </a:r>
            <a:r>
              <a:rPr lang="ar-IQ" dirty="0" err="1"/>
              <a:t>تتاثر</a:t>
            </a:r>
            <a:r>
              <a:rPr lang="ar-IQ" dirty="0"/>
              <a:t> لزوجة العضلات وتصاب بالتعب وربما يصل الى التشنج الحراري نتيجة فقد السوائل والاملاح وزيادة حرارة في البيئة الداخلية وعدم السيطرة </a:t>
            </a:r>
            <a:r>
              <a:rPr lang="ar-IQ" dirty="0" smtClean="0"/>
              <a:t>عليها</a:t>
            </a:r>
            <a:endParaRPr lang="ar-SA" dirty="0"/>
          </a:p>
        </p:txBody>
      </p:sp>
    </p:spTree>
    <p:extLst>
      <p:ext uri="{BB962C8B-B14F-4D97-AF65-F5344CB8AC3E}">
        <p14:creationId xmlns:p14="http://schemas.microsoft.com/office/powerpoint/2010/main" val="3136145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976664"/>
          </a:xfrm>
        </p:spPr>
        <p:txBody>
          <a:bodyPr>
            <a:normAutofit/>
          </a:bodyPr>
          <a:lstStyle/>
          <a:p>
            <a:r>
              <a:rPr lang="ar-IQ" dirty="0"/>
              <a:t>رياضي قام </a:t>
            </a:r>
            <a:r>
              <a:rPr lang="ar-IQ" dirty="0" err="1"/>
              <a:t>باداء</a:t>
            </a:r>
            <a:r>
              <a:rPr lang="ar-IQ" dirty="0"/>
              <a:t> جهد بدني متشابه 12كم /ساعة وبزاوية 2 ولمدة 12 دقيقة ؟ وقد كرر الاداء ثلاث مرات وبدرجات حرارة مختلفة وكما يلي ؟</a:t>
            </a:r>
            <a:endParaRPr lang="en-US" dirty="0"/>
          </a:p>
          <a:p>
            <a:r>
              <a:rPr lang="ar-IQ" dirty="0"/>
              <a:t>1-بدرجة حرارة 18م</a:t>
            </a:r>
            <a:endParaRPr lang="en-US" dirty="0"/>
          </a:p>
          <a:p>
            <a:r>
              <a:rPr lang="ar-IQ" dirty="0"/>
              <a:t>2-درجة حرارة 37م</a:t>
            </a:r>
            <a:endParaRPr lang="en-US" dirty="0"/>
          </a:p>
          <a:p>
            <a:r>
              <a:rPr lang="ar-IQ" dirty="0"/>
              <a:t>3-درجة حرارة 48م</a:t>
            </a:r>
            <a:endParaRPr lang="en-US" dirty="0"/>
          </a:p>
          <a:p>
            <a:r>
              <a:rPr lang="ar-IQ" dirty="0"/>
              <a:t>ماذا يحدث في وظائف الجسم ؟ وكيف يتم التخلص من الحرارة الزائدة وباي طريقة </a:t>
            </a:r>
            <a:r>
              <a:rPr lang="ar-IQ" dirty="0" smtClean="0"/>
              <a:t>؟</a:t>
            </a:r>
          </a:p>
          <a:p>
            <a:r>
              <a:rPr lang="ar-IQ" dirty="0" smtClean="0"/>
              <a:t>ومرة برطوبة 80%</a:t>
            </a:r>
          </a:p>
          <a:p>
            <a:r>
              <a:rPr lang="ar-IQ" dirty="0" smtClean="0"/>
              <a:t>واخرى اقل من 50%</a:t>
            </a:r>
            <a:endParaRPr lang="en-US" dirty="0"/>
          </a:p>
          <a:p>
            <a:endParaRPr lang="ar-IQ" dirty="0"/>
          </a:p>
        </p:txBody>
      </p:sp>
    </p:spTree>
    <p:extLst>
      <p:ext uri="{BB962C8B-B14F-4D97-AF65-F5344CB8AC3E}">
        <p14:creationId xmlns:p14="http://schemas.microsoft.com/office/powerpoint/2010/main" val="1815201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3600" b="1" dirty="0" smtClean="0">
                <a:cs typeface="+mn-cs"/>
              </a:rPr>
              <a:t>ما هو سبب تولد الحرارة في جسم الانسان؟ </a:t>
            </a:r>
            <a:endParaRPr lang="ar-IQ" sz="3600" b="1" dirty="0">
              <a:cs typeface="+mn-cs"/>
            </a:endParaRPr>
          </a:p>
        </p:txBody>
      </p:sp>
      <p:sp>
        <p:nvSpPr>
          <p:cNvPr id="3" name="عنصر نائب للمحتوى 2"/>
          <p:cNvSpPr>
            <a:spLocks noGrp="1"/>
          </p:cNvSpPr>
          <p:nvPr>
            <p:ph idx="1"/>
          </p:nvPr>
        </p:nvSpPr>
        <p:spPr>
          <a:xfrm>
            <a:off x="251520" y="1340768"/>
            <a:ext cx="8712968" cy="5328592"/>
          </a:xfrm>
        </p:spPr>
        <p:txBody>
          <a:bodyPr>
            <a:normAutofit lnSpcReduction="10000"/>
          </a:bodyPr>
          <a:lstStyle/>
          <a:p>
            <a:pPr marL="0" indent="0" algn="just">
              <a:buNone/>
            </a:pPr>
            <a:r>
              <a:rPr lang="ar-IQ" dirty="0" smtClean="0"/>
              <a:t>عمليات </a:t>
            </a:r>
            <a:r>
              <a:rPr lang="ar-IQ" dirty="0"/>
              <a:t>التمثيل الغذائي وانتاج الطاقة والتي احد نواتجه الرئيسية الحرارة </a:t>
            </a:r>
            <a:r>
              <a:rPr lang="ar-IQ" dirty="0" smtClean="0"/>
              <a:t>، كما ان درجة الحرارة تختلف من عضو او جهاز الى آخر وفقا الى مستوى الوظائف والعمليات الكيميائية التي يقوم بعا فكلما ارتفعت كلما كانت درجت حرارته اعلى .</a:t>
            </a:r>
            <a:endParaRPr lang="en-US" dirty="0"/>
          </a:p>
          <a:p>
            <a:pPr algn="just"/>
            <a:r>
              <a:rPr lang="ar-IQ" dirty="0" smtClean="0"/>
              <a:t>واهم </a:t>
            </a:r>
            <a:r>
              <a:rPr lang="ar-IQ" dirty="0"/>
              <a:t>مناطق انتاج الحرارة في الجسم </a:t>
            </a:r>
            <a:r>
              <a:rPr lang="ar-IQ" dirty="0" smtClean="0"/>
              <a:t> في الراحة ؟</a:t>
            </a:r>
            <a:endParaRPr lang="en-US" dirty="0"/>
          </a:p>
          <a:p>
            <a:pPr algn="just"/>
            <a:r>
              <a:rPr lang="ar-SA" dirty="0"/>
              <a:t>وأهم منابع الحرارة لدى الانسان هو الجهاز العضلي الذي يعطي 32.3% من حرارة الجسم، ثم يأتي الكبد والجهاز الهضمي، وهما يطلقان معاً 17.5%، أما القلب الذي يعمل باستمرار فيولد 5% </a:t>
            </a:r>
            <a:r>
              <a:rPr lang="ar-IQ" dirty="0" smtClean="0"/>
              <a:t>...... كما تختلف درجات هذه الاعضاء اثناء اداء الجهد البدني نتيجة ما تقوم به من وظائف وتفاعلات وزيادة فعالية انتاج الطاقة .</a:t>
            </a:r>
            <a:endParaRPr lang="en-US" dirty="0"/>
          </a:p>
          <a:p>
            <a:endParaRPr lang="ar-IQ" dirty="0"/>
          </a:p>
        </p:txBody>
      </p:sp>
    </p:spTree>
    <p:extLst>
      <p:ext uri="{BB962C8B-B14F-4D97-AF65-F5344CB8AC3E}">
        <p14:creationId xmlns:p14="http://schemas.microsoft.com/office/powerpoint/2010/main" val="3607677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200" b="1" dirty="0">
                <a:cs typeface="+mn-cs"/>
              </a:rPr>
              <a:t>من هو المسيطر للتحكم بميزان الحرارة في الجسم </a:t>
            </a:r>
            <a:endParaRPr lang="ar-IQ" sz="3200" dirty="0">
              <a:cs typeface="+mn-cs"/>
            </a:endParaRPr>
          </a:p>
        </p:txBody>
      </p:sp>
      <p:sp>
        <p:nvSpPr>
          <p:cNvPr id="3" name="عنصر نائب للمحتوى 2"/>
          <p:cNvSpPr>
            <a:spLocks noGrp="1"/>
          </p:cNvSpPr>
          <p:nvPr>
            <p:ph idx="1"/>
          </p:nvPr>
        </p:nvSpPr>
        <p:spPr>
          <a:xfrm>
            <a:off x="107504" y="1340768"/>
            <a:ext cx="8928992" cy="5400600"/>
          </a:xfrm>
        </p:spPr>
        <p:txBody>
          <a:bodyPr>
            <a:normAutofit fontScale="92500"/>
          </a:bodyPr>
          <a:lstStyle/>
          <a:p>
            <a:pPr marL="0" indent="0" algn="just">
              <a:buNone/>
            </a:pPr>
            <a:r>
              <a:rPr lang="ar-SA" dirty="0"/>
              <a:t> </a:t>
            </a:r>
            <a:r>
              <a:rPr lang="ar-SA" dirty="0" smtClean="0"/>
              <a:t>(</a:t>
            </a:r>
            <a:r>
              <a:rPr lang="ar-SA" dirty="0"/>
              <a:t>الوطاء ) </a:t>
            </a:r>
            <a:r>
              <a:rPr lang="ar-SA" dirty="0" err="1"/>
              <a:t>الهيبوثلامس</a:t>
            </a:r>
            <a:r>
              <a:rPr lang="ar-SA" dirty="0"/>
              <a:t>  وذلك من خلال مستقبلات حسية متخصصة </a:t>
            </a:r>
            <a:r>
              <a:rPr lang="ar-SA" dirty="0" smtClean="0"/>
              <a:t>ب</a:t>
            </a:r>
            <a:r>
              <a:rPr lang="ar-IQ" dirty="0" smtClean="0"/>
              <a:t>ا</a:t>
            </a:r>
            <a:r>
              <a:rPr lang="ar-SA" dirty="0" smtClean="0"/>
              <a:t>كتشاف </a:t>
            </a:r>
            <a:r>
              <a:rPr lang="ar-SA" dirty="0"/>
              <a:t>درجة حرارة البيئة الخارجية والداخلية للجسم وهي منتشرة في عموم الجسم وبشكل كبير في القدمين والكفين ومنها في الاحشاء الداخلية </a:t>
            </a:r>
            <a:endParaRPr lang="en-US" dirty="0"/>
          </a:p>
          <a:p>
            <a:pPr marL="0" indent="0" algn="just">
              <a:buNone/>
            </a:pPr>
            <a:r>
              <a:rPr lang="ar-SA" dirty="0"/>
              <a:t> </a:t>
            </a:r>
            <a:r>
              <a:rPr lang="ar-SA" b="1" dirty="0" smtClean="0"/>
              <a:t>الوطاء</a:t>
            </a:r>
            <a:r>
              <a:rPr lang="en-US" dirty="0"/>
              <a:t> (Hypothalamus) </a:t>
            </a:r>
            <a:r>
              <a:rPr lang="ar-SA" dirty="0"/>
              <a:t>ويسمى أيضا</a:t>
            </a:r>
            <a:r>
              <a:rPr lang="en-US" dirty="0"/>
              <a:t> </a:t>
            </a:r>
            <a:r>
              <a:rPr lang="ar-SA" b="1" dirty="0"/>
              <a:t>تحت المهاد أو </a:t>
            </a:r>
            <a:r>
              <a:rPr lang="ar-SA" b="1" dirty="0" err="1"/>
              <a:t>الهيبوثالامس</a:t>
            </a:r>
            <a:r>
              <a:rPr lang="ar-SA" dirty="0"/>
              <a:t>، يعتبر </a:t>
            </a:r>
            <a:r>
              <a:rPr lang="ar-SA" b="1" u="sng" dirty="0"/>
              <a:t>تحت المهاد حلقة الوصل بين</a:t>
            </a:r>
            <a:r>
              <a:rPr lang="en-US" b="1" u="sng" dirty="0"/>
              <a:t> </a:t>
            </a:r>
            <a:r>
              <a:rPr lang="ar-SA" b="1" u="sng" dirty="0"/>
              <a:t>الجهاز العصبي الذاتي</a:t>
            </a:r>
            <a:r>
              <a:rPr lang="en-US" b="1" u="sng" dirty="0"/>
              <a:t> </a:t>
            </a:r>
            <a:r>
              <a:rPr lang="ar-SA" b="1" u="sng" dirty="0"/>
              <a:t>والجهاز الإفرازي</a:t>
            </a:r>
            <a:r>
              <a:rPr lang="en-US" dirty="0"/>
              <a:t> </a:t>
            </a:r>
            <a:r>
              <a:rPr lang="ar-SA" dirty="0"/>
              <a:t>من </a:t>
            </a:r>
            <a:r>
              <a:rPr lang="ar-SA" dirty="0" smtClean="0"/>
              <a:t>خلال</a:t>
            </a:r>
            <a:r>
              <a:rPr lang="ar-IQ" dirty="0" smtClean="0"/>
              <a:t> التحكم بالهرمونات التي تفرز من </a:t>
            </a:r>
            <a:r>
              <a:rPr lang="en-US" dirty="0"/>
              <a:t> </a:t>
            </a:r>
            <a:r>
              <a:rPr lang="ar-SA" dirty="0"/>
              <a:t>الغدة النخامية، </a:t>
            </a:r>
            <a:r>
              <a:rPr lang="ar-SA" dirty="0" smtClean="0"/>
              <a:t>يؤدي </a:t>
            </a:r>
            <a:r>
              <a:rPr lang="ar-SA" dirty="0"/>
              <a:t>تحت المهاد وظائف حيوية للجسم حيث يضبط بعض</a:t>
            </a:r>
            <a:r>
              <a:rPr lang="en-US" dirty="0"/>
              <a:t> </a:t>
            </a:r>
            <a:r>
              <a:rPr lang="ar-SA" dirty="0"/>
              <a:t>عمليات الأيض، وبعض الأفعال اللاإرادية، ويقوم أيضا بإنتاج وإفراز</a:t>
            </a:r>
            <a:r>
              <a:rPr lang="en-US" dirty="0"/>
              <a:t> </a:t>
            </a:r>
            <a:r>
              <a:rPr lang="ar-SA" dirty="0"/>
              <a:t>الهرمونات المحررة</a:t>
            </a:r>
            <a:r>
              <a:rPr lang="en-US" dirty="0"/>
              <a:t> </a:t>
            </a:r>
            <a:r>
              <a:rPr lang="ar-SA" dirty="0"/>
              <a:t>التي تقوم بدورها بضبط عملية إفراز الهرمونات في الفص </a:t>
            </a:r>
            <a:r>
              <a:rPr lang="ar-SA" dirty="0" smtClean="0"/>
              <a:t>الأمامي</a:t>
            </a:r>
            <a:r>
              <a:rPr lang="ar-IQ" dirty="0" smtClean="0"/>
              <a:t> </a:t>
            </a:r>
            <a:r>
              <a:rPr lang="ar-SA" dirty="0" smtClean="0"/>
              <a:t>للغدة النخامية،</a:t>
            </a:r>
            <a:r>
              <a:rPr lang="ar-IQ" dirty="0" smtClean="0"/>
              <a:t> </a:t>
            </a:r>
            <a:r>
              <a:rPr lang="ar-SA" dirty="0" smtClean="0"/>
              <a:t>كما </a:t>
            </a:r>
            <a:r>
              <a:rPr lang="ar-SA" dirty="0"/>
              <a:t>يحتوي على مراكز التحكم بالجوع والعطش ودرجة حرارة الجسم، يرتبط تحت </a:t>
            </a:r>
            <a:r>
              <a:rPr lang="ar-SA" dirty="0" smtClean="0"/>
              <a:t>المهاد</a:t>
            </a:r>
            <a:r>
              <a:rPr lang="ar-IQ" dirty="0" smtClean="0"/>
              <a:t> </a:t>
            </a:r>
            <a:r>
              <a:rPr lang="ar-SA" dirty="0" smtClean="0"/>
              <a:t>بالجهاز </a:t>
            </a:r>
            <a:r>
              <a:rPr lang="ar-SA" dirty="0" err="1" smtClean="0"/>
              <a:t>الحوفي</a:t>
            </a:r>
            <a:r>
              <a:rPr lang="en-US" dirty="0"/>
              <a:t> </a:t>
            </a:r>
            <a:r>
              <a:rPr lang="ar-IQ" dirty="0" smtClean="0"/>
              <a:t>.</a:t>
            </a:r>
            <a:endParaRPr lang="en-US" dirty="0"/>
          </a:p>
          <a:p>
            <a:endParaRPr lang="ar-IQ" dirty="0"/>
          </a:p>
        </p:txBody>
      </p:sp>
    </p:spTree>
    <p:extLst>
      <p:ext uri="{BB962C8B-B14F-4D97-AF65-F5344CB8AC3E}">
        <p14:creationId xmlns:p14="http://schemas.microsoft.com/office/powerpoint/2010/main" val="281521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dirty="0" smtClean="0"/>
              <a:t>صورة موقع </a:t>
            </a:r>
            <a:r>
              <a:rPr lang="ar-IQ" dirty="0" err="1" smtClean="0"/>
              <a:t>الهيبوثلامس</a:t>
            </a:r>
            <a:r>
              <a:rPr lang="ar-IQ" dirty="0" smtClean="0"/>
              <a:t> والغدة النخامية </a:t>
            </a:r>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4" y="1556792"/>
            <a:ext cx="6456759"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7117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نتيجة بحث الصور عن صور الوطاء"/>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0" y="1916832"/>
            <a:ext cx="5400600" cy="4392488"/>
          </a:xfrm>
          <a:prstGeom prst="rect">
            <a:avLst/>
          </a:prstGeom>
          <a:noFill/>
          <a:ln>
            <a:noFill/>
          </a:ln>
        </p:spPr>
      </p:pic>
    </p:spTree>
    <p:extLst>
      <p:ext uri="{BB962C8B-B14F-4D97-AF65-F5344CB8AC3E}">
        <p14:creationId xmlns:p14="http://schemas.microsoft.com/office/powerpoint/2010/main" val="1067792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435280" cy="6264696"/>
          </a:xfrm>
        </p:spPr>
        <p:txBody>
          <a:bodyPr>
            <a:normAutofit fontScale="92500" lnSpcReduction="10000"/>
          </a:bodyPr>
          <a:lstStyle/>
          <a:p>
            <a:r>
              <a:rPr lang="ar-IQ" b="1" dirty="0" smtClean="0"/>
              <a:t>سؤال :ماهي آليات خفض او رفع درجات الحرارة ؟</a:t>
            </a:r>
          </a:p>
          <a:p>
            <a:r>
              <a:rPr lang="ar-IQ" b="1" u="sng" dirty="0" smtClean="0"/>
              <a:t>اليات </a:t>
            </a:r>
            <a:r>
              <a:rPr lang="ar-IQ" b="1" u="sng" dirty="0"/>
              <a:t>انقاص درجة الحرارة</a:t>
            </a:r>
            <a:endParaRPr lang="en-US" dirty="0"/>
          </a:p>
          <a:p>
            <a:pPr lvl="0"/>
            <a:r>
              <a:rPr lang="ar-IQ" dirty="0" smtClean="0"/>
              <a:t>زيادة معدل ضربات القلب وحجم الضربة والناتج القلبي .</a:t>
            </a:r>
          </a:p>
          <a:p>
            <a:pPr lvl="0"/>
            <a:r>
              <a:rPr lang="ar-IQ" dirty="0" smtClean="0"/>
              <a:t>توسع </a:t>
            </a:r>
            <a:r>
              <a:rPr lang="ar-IQ" dirty="0"/>
              <a:t>الاوعية الدموية (تغير مجرى الدم 30% من الناتج القلبي الى الشبكة الدموية الجلدية )</a:t>
            </a:r>
            <a:endParaRPr lang="en-US" b="1" dirty="0"/>
          </a:p>
          <a:p>
            <a:pPr lvl="0"/>
            <a:r>
              <a:rPr lang="ar-IQ" dirty="0"/>
              <a:t>البدء بتوليد سائل العرق من الخلايا العرقية .</a:t>
            </a:r>
            <a:endParaRPr lang="en-US" b="1" dirty="0"/>
          </a:p>
          <a:p>
            <a:pPr lvl="0"/>
            <a:r>
              <a:rPr lang="ar-IQ" dirty="0" smtClean="0"/>
              <a:t>انقاص افراز هرمون الثيروكسين</a:t>
            </a:r>
            <a:endParaRPr lang="en-US" b="1" dirty="0"/>
          </a:p>
          <a:p>
            <a:r>
              <a:rPr lang="ar-IQ" b="1" u="sng" dirty="0"/>
              <a:t>اليات رفع درجة الحرارة</a:t>
            </a:r>
            <a:endParaRPr lang="en-US" dirty="0"/>
          </a:p>
          <a:p>
            <a:r>
              <a:rPr lang="ar-IQ" dirty="0"/>
              <a:t>1-تضيق اوعية الدم </a:t>
            </a:r>
            <a:r>
              <a:rPr lang="ar-IQ" dirty="0" smtClean="0"/>
              <a:t> القريبة من الجلد من اجل تغيير مجرى الدم الى المناطق القريبة من الجسم . </a:t>
            </a:r>
            <a:endParaRPr lang="en-US" dirty="0"/>
          </a:p>
          <a:p>
            <a:r>
              <a:rPr lang="ar-IQ" dirty="0"/>
              <a:t>2-زيادة توليد الحرارة </a:t>
            </a:r>
            <a:r>
              <a:rPr lang="ar-IQ" dirty="0" smtClean="0"/>
              <a:t>من خلال زيادة افراز هرمون الثيروكسين </a:t>
            </a:r>
          </a:p>
          <a:p>
            <a:r>
              <a:rPr lang="ar-IQ" dirty="0" smtClean="0"/>
              <a:t>3-القيام بعمليات الارتجاف (التقلص والانبساط السريع للعضلات )لزيادة انتاج الطاقة </a:t>
            </a:r>
            <a:endParaRPr lang="en-US" dirty="0"/>
          </a:p>
          <a:p>
            <a:endParaRPr lang="ar-SA" dirty="0"/>
          </a:p>
        </p:txBody>
      </p:sp>
    </p:spTree>
    <p:extLst>
      <p:ext uri="{BB962C8B-B14F-4D97-AF65-F5344CB8AC3E}">
        <p14:creationId xmlns:p14="http://schemas.microsoft.com/office/powerpoint/2010/main" val="346523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036496" cy="1052736"/>
          </a:xfrm>
        </p:spPr>
        <p:txBody>
          <a:bodyPr>
            <a:normAutofit fontScale="90000"/>
          </a:bodyPr>
          <a:lstStyle/>
          <a:p>
            <a:r>
              <a:rPr lang="ar-IQ" sz="3600" b="1" dirty="0" smtClean="0"/>
              <a:t/>
            </a:r>
            <a:br>
              <a:rPr lang="ar-IQ" sz="3600" b="1" dirty="0" smtClean="0"/>
            </a:br>
            <a:r>
              <a:rPr lang="ar-IQ" sz="3600" b="1" dirty="0" smtClean="0"/>
              <a:t>سؤال </a:t>
            </a:r>
            <a:r>
              <a:rPr lang="ar-IQ" sz="3600" b="1" dirty="0"/>
              <a:t>: </a:t>
            </a:r>
            <a:r>
              <a:rPr lang="ar-IQ" sz="3600" b="1" dirty="0" err="1"/>
              <a:t>ماهو</a:t>
            </a:r>
            <a:r>
              <a:rPr lang="ar-IQ" sz="3600" b="1" dirty="0"/>
              <a:t> الاتزان الحراري </a:t>
            </a:r>
            <a:r>
              <a:rPr lang="ar-IQ" sz="3600" b="1" dirty="0" smtClean="0"/>
              <a:t>وما علاقته </a:t>
            </a:r>
            <a:r>
              <a:rPr lang="ar-IQ" sz="3600" b="1" dirty="0"/>
              <a:t>بالنشاط الرياضي </a:t>
            </a:r>
            <a:r>
              <a:rPr lang="ar-IQ" dirty="0"/>
              <a:t/>
            </a:r>
            <a:br>
              <a:rPr lang="ar-IQ" dirty="0"/>
            </a:br>
            <a:endParaRPr lang="ar-IQ" dirty="0"/>
          </a:p>
        </p:txBody>
      </p:sp>
      <p:sp>
        <p:nvSpPr>
          <p:cNvPr id="3" name="عنصر نائب للمحتوى 2"/>
          <p:cNvSpPr>
            <a:spLocks noGrp="1"/>
          </p:cNvSpPr>
          <p:nvPr>
            <p:ph idx="1"/>
          </p:nvPr>
        </p:nvSpPr>
        <p:spPr>
          <a:xfrm>
            <a:off x="0" y="908720"/>
            <a:ext cx="9036496" cy="5832648"/>
          </a:xfrm>
        </p:spPr>
        <p:txBody>
          <a:bodyPr>
            <a:normAutofit/>
          </a:bodyPr>
          <a:lstStyle/>
          <a:p>
            <a:pPr marL="0" indent="0">
              <a:buNone/>
            </a:pPr>
            <a:r>
              <a:rPr lang="ar-IQ" dirty="0" smtClean="0"/>
              <a:t>حيثما </a:t>
            </a:r>
            <a:r>
              <a:rPr lang="ar-IQ" dirty="0"/>
              <a:t>يوجد اختلاف في</a:t>
            </a:r>
            <a:r>
              <a:rPr lang="en-US" dirty="0"/>
              <a:t> </a:t>
            </a:r>
            <a:r>
              <a:rPr lang="ar-IQ" dirty="0"/>
              <a:t>درجة </a:t>
            </a:r>
            <a:r>
              <a:rPr lang="ar-IQ" dirty="0" smtClean="0"/>
              <a:t>الحرارة</a:t>
            </a:r>
            <a:r>
              <a:rPr lang="ar-IQ" dirty="0"/>
              <a:t> </a:t>
            </a:r>
            <a:r>
              <a:rPr lang="ar-IQ" dirty="0" smtClean="0"/>
              <a:t> </a:t>
            </a:r>
            <a:r>
              <a:rPr lang="ar-IQ" dirty="0"/>
              <a:t>تنتقل</a:t>
            </a:r>
            <a:r>
              <a:rPr lang="en-US" dirty="0"/>
              <a:t> </a:t>
            </a:r>
            <a:r>
              <a:rPr lang="ar-IQ" dirty="0"/>
              <a:t>الطاقة </a:t>
            </a:r>
            <a:r>
              <a:rPr lang="ar-IQ" dirty="0" smtClean="0"/>
              <a:t>الحرارية </a:t>
            </a:r>
            <a:r>
              <a:rPr lang="ar-IQ" dirty="0"/>
              <a:t>بالتوصيل والحمل والإشعاع من الجسم الساخن إلى الجسم البارد ولا تنتقل بالعكس. يزيد ذلك الطاقة الداخلية</a:t>
            </a:r>
            <a:r>
              <a:rPr lang="en-US" dirty="0"/>
              <a:t> internal energy </a:t>
            </a:r>
            <a:r>
              <a:rPr lang="ar-IQ" dirty="0"/>
              <a:t>للذرات الجسم الأبرد فترتفع</a:t>
            </a:r>
            <a:r>
              <a:rPr lang="en-US" dirty="0"/>
              <a:t> </a:t>
            </a:r>
            <a:r>
              <a:rPr lang="ar-IQ" dirty="0"/>
              <a:t>درجة </a:t>
            </a:r>
            <a:r>
              <a:rPr lang="ar-IQ" dirty="0" smtClean="0"/>
              <a:t>حرارته</a:t>
            </a:r>
            <a:r>
              <a:rPr lang="en-US" dirty="0"/>
              <a:t> </a:t>
            </a:r>
            <a:r>
              <a:rPr lang="ar-IQ" dirty="0"/>
              <a:t>وتنخفض الطاقة الداخلية لذرات الجسم الاسخن وتنخفض بالتالي درجة حرارته. ويستمر انتقال الحرارة ذلك حتى تتساوى درجة الحرارة في الجسمين أو في المخلوط إذا كان مخلوطا ، </a:t>
            </a:r>
            <a:r>
              <a:rPr lang="ar-IQ" b="1" u="sng" dirty="0"/>
              <a:t>ويحدث</a:t>
            </a:r>
            <a:r>
              <a:rPr lang="en-US" b="1" u="sng" dirty="0"/>
              <a:t> </a:t>
            </a:r>
            <a:r>
              <a:rPr lang="ar-IQ" b="1" u="sng" dirty="0" smtClean="0"/>
              <a:t>اتزان حراري</a:t>
            </a:r>
            <a:r>
              <a:rPr lang="ar-IQ" b="1" u="sng" dirty="0"/>
              <a:t> </a:t>
            </a:r>
            <a:r>
              <a:rPr lang="ar-IQ" b="1" u="sng" dirty="0" smtClean="0"/>
              <a:t>ذاتيا</a:t>
            </a:r>
            <a:r>
              <a:rPr lang="en-US" dirty="0" smtClean="0"/>
              <a:t>.</a:t>
            </a:r>
            <a:endParaRPr lang="ar-IQ" dirty="0" smtClean="0"/>
          </a:p>
          <a:p>
            <a:pPr marL="0" indent="0">
              <a:buNone/>
            </a:pPr>
            <a:r>
              <a:rPr lang="ar-IQ" dirty="0" smtClean="0"/>
              <a:t>ماهي تطبيقات الاتزان الحراري في الرياضة اثناء تغير درجات الحرارة الداخلية والخارجية ؟</a:t>
            </a:r>
          </a:p>
          <a:p>
            <a:pPr marL="0" indent="0">
              <a:buNone/>
            </a:pPr>
            <a:endParaRPr lang="ar-IQ" dirty="0" smtClean="0"/>
          </a:p>
        </p:txBody>
      </p:sp>
    </p:spTree>
    <p:extLst>
      <p:ext uri="{BB962C8B-B14F-4D97-AF65-F5344CB8AC3E}">
        <p14:creationId xmlns:p14="http://schemas.microsoft.com/office/powerpoint/2010/main" val="398146923"/>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2222</TotalTime>
  <Words>2729</Words>
  <Application>Microsoft Office PowerPoint</Application>
  <PresentationFormat>عرض على الشاشة (3:4)‏</PresentationFormat>
  <Paragraphs>139</Paragraphs>
  <Slides>35</Slides>
  <Notes>0</Notes>
  <HiddenSlides>0</HiddenSlides>
  <MMClips>0</MMClips>
  <ScaleCrop>false</ScaleCrop>
  <HeadingPairs>
    <vt:vector size="4" baseType="variant">
      <vt:variant>
        <vt:lpstr>نسق</vt:lpstr>
      </vt:variant>
      <vt:variant>
        <vt:i4>1</vt:i4>
      </vt:variant>
      <vt:variant>
        <vt:lpstr>عناوين الشرائح</vt:lpstr>
      </vt:variant>
      <vt:variant>
        <vt:i4>35</vt:i4>
      </vt:variant>
    </vt:vector>
  </HeadingPairs>
  <TitlesOfParts>
    <vt:vector size="36" baseType="lpstr">
      <vt:lpstr>نسق Office</vt:lpstr>
      <vt:lpstr>قال امير المؤمنين عليه السلام   تَوَقَّوا الْبَرْدَ فِي أَوَّلِهِ، وَتَلَقَّوْهُ فِي آخِرِهِ، فَإِنَّهُ يَفْعَلُ فِي الْأَبْدَانِ كَفِعْلِهِ فِي الْأَشْجَارِ، أَوَّلُهُ يُحْرِقُ وَ آخِرُهُ يُورقُ  </vt:lpstr>
      <vt:lpstr>عرض تقديمي في PowerPoint</vt:lpstr>
      <vt:lpstr>مقدمة </vt:lpstr>
      <vt:lpstr>ما هو سبب تولد الحرارة في جسم الانسان؟ </vt:lpstr>
      <vt:lpstr>من هو المسيطر للتحكم بميزان الحرارة في الجسم </vt:lpstr>
      <vt:lpstr>صورة موقع الهيبوثلامس والغدة النخامية </vt:lpstr>
      <vt:lpstr>عرض تقديمي في PowerPoint</vt:lpstr>
      <vt:lpstr>عرض تقديمي في PowerPoint</vt:lpstr>
      <vt:lpstr> سؤال : ماهو الاتزان الحراري وما علاقته بالنشاط الرياضي  </vt:lpstr>
      <vt:lpstr>ماهي الطرق التي يتبعها الجسم لتنظيم الحرارة الداخلية:</vt:lpstr>
      <vt:lpstr>عرض تقديمي في PowerPoint</vt:lpstr>
      <vt:lpstr>طريقة التوسع بشبكة الاوعية الدموية تحت الجلد وفقد الحرارة بالاشعاع والحمل </vt:lpstr>
      <vt:lpstr>ماذا يحدث في وظائف جسم الرياضيين عند ارتفاع درجات الحرارة اثناء النشاط الرياضي ؟</vt:lpstr>
      <vt:lpstr>عرض تقديمي في PowerPoint</vt:lpstr>
      <vt:lpstr>الاصابات الحرارية  للرياضيين  عند درجات الحرارة عالية</vt:lpstr>
      <vt:lpstr>عرض تقديمي في PowerPoint</vt:lpstr>
      <vt:lpstr>الأطعمة التي تساعد على خفض حرارة الجسم؟</vt:lpstr>
      <vt:lpstr>عرض تقديمي في PowerPoint</vt:lpstr>
      <vt:lpstr>التعرق وتنظيمه بالجهاز العصبي</vt:lpstr>
      <vt:lpstr>عرض تقديمي في PowerPoint</vt:lpstr>
      <vt:lpstr>كيف يحدث التعرق ؟ </vt:lpstr>
      <vt:lpstr>الغدة العرقية </vt:lpstr>
      <vt:lpstr>عرض تقديمي في PowerPoint</vt:lpstr>
      <vt:lpstr>التعرق والتكيف في النشاط الرياضي </vt:lpstr>
      <vt:lpstr>ماذا يحدث من تغيرات اثناء التكيف على درجات الحرارة للرياضيين </vt:lpstr>
      <vt:lpstr>عرض تقديمي في PowerPoint</vt:lpstr>
      <vt:lpstr>الغدد العرقية ومستقبلات الحرارة في الجسم :</vt:lpstr>
      <vt:lpstr>ماهي نقطة تثبيت الحرارة </vt:lpstr>
      <vt:lpstr>تأثير آليات التحكم بالحرارة في الراحة والجهد البدني </vt:lpstr>
      <vt:lpstr>عرض تقديمي في PowerPoint</vt:lpstr>
      <vt:lpstr>تاثير ارتفاع درجات الحرارة على بعض وظائف الجسم</vt:lpstr>
      <vt:lpstr>درجة الحرارة المثلى -نسبة التفاعل </vt:lpstr>
      <vt:lpstr>عرض تقديمي في PowerPoint</vt:lpstr>
      <vt:lpstr>عرض تقديمي في PowerPoint</vt:lpstr>
      <vt:lpstr>عرض تقديمي في PowerPoint</vt:lpstr>
    </vt:vector>
  </TitlesOfParts>
  <Company>Naim Al Hussaini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قال رسول الله صلى الله عليه وآله وسلم (إنكم لن تسعوا الناس بأموالكم فسعوهم بأخلاقكم)</dc:title>
  <dc:creator>معمر للحاسبات</dc:creator>
  <cp:lastModifiedBy>user7</cp:lastModifiedBy>
  <cp:revision>76</cp:revision>
  <dcterms:created xsi:type="dcterms:W3CDTF">2016-11-07T03:04:59Z</dcterms:created>
  <dcterms:modified xsi:type="dcterms:W3CDTF">2022-02-14T03:34:34Z</dcterms:modified>
</cp:coreProperties>
</file>